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media1.mov" ContentType="video/unknown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00711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i="1" sz="1200">
        <a:latin typeface="+mj-lt"/>
        <a:ea typeface="+mj-ea"/>
        <a:cs typeface="+mj-cs"/>
        <a:sym typeface="Arial"/>
      </a:defRPr>
    </a:lvl1pPr>
    <a:lvl2pPr indent="228600" latinLnBrk="0">
      <a:defRPr i="1" sz="1200">
        <a:latin typeface="+mj-lt"/>
        <a:ea typeface="+mj-ea"/>
        <a:cs typeface="+mj-cs"/>
        <a:sym typeface="Arial"/>
      </a:defRPr>
    </a:lvl2pPr>
    <a:lvl3pPr indent="457200" latinLnBrk="0">
      <a:defRPr i="1" sz="1200">
        <a:latin typeface="+mj-lt"/>
        <a:ea typeface="+mj-ea"/>
        <a:cs typeface="+mj-cs"/>
        <a:sym typeface="Arial"/>
      </a:defRPr>
    </a:lvl3pPr>
    <a:lvl4pPr indent="685800" latinLnBrk="0">
      <a:defRPr i="1" sz="1200">
        <a:latin typeface="+mj-lt"/>
        <a:ea typeface="+mj-ea"/>
        <a:cs typeface="+mj-cs"/>
        <a:sym typeface="Arial"/>
      </a:defRPr>
    </a:lvl4pPr>
    <a:lvl5pPr indent="914400" latinLnBrk="0">
      <a:defRPr i="1" sz="1200">
        <a:latin typeface="+mj-lt"/>
        <a:ea typeface="+mj-ea"/>
        <a:cs typeface="+mj-cs"/>
        <a:sym typeface="Arial"/>
      </a:defRPr>
    </a:lvl5pPr>
    <a:lvl6pPr indent="1143000" latinLnBrk="0">
      <a:defRPr i="1" sz="1200">
        <a:latin typeface="+mj-lt"/>
        <a:ea typeface="+mj-ea"/>
        <a:cs typeface="+mj-cs"/>
        <a:sym typeface="Arial"/>
      </a:defRPr>
    </a:lvl6pPr>
    <a:lvl7pPr indent="1371600" latinLnBrk="0">
      <a:defRPr i="1" sz="1200">
        <a:latin typeface="+mj-lt"/>
        <a:ea typeface="+mj-ea"/>
        <a:cs typeface="+mj-cs"/>
        <a:sym typeface="Arial"/>
      </a:defRPr>
    </a:lvl7pPr>
    <a:lvl8pPr indent="1600200" latinLnBrk="0">
      <a:defRPr i="1" sz="1200">
        <a:latin typeface="+mj-lt"/>
        <a:ea typeface="+mj-ea"/>
        <a:cs typeface="+mj-cs"/>
        <a:sym typeface="Arial"/>
      </a:defRPr>
    </a:lvl8pPr>
    <a:lvl9pPr indent="1828800" latinLnBrk="0">
      <a:defRPr i="1"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tif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2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9" Type="http://schemas.openxmlformats.org/officeDocument/2006/relationships/image" Target="../media/image10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8540750" y="69220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07999" y="193319"/>
            <a:ext cx="9071281" cy="79632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xfrm>
            <a:off x="163079" y="1440781"/>
            <a:ext cx="8961121" cy="55778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68399" y="7211439"/>
            <a:ext cx="356974" cy="34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39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47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5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/>
          <p:nvPr>
            <p:ph type="body" idx="1"/>
          </p:nvPr>
        </p:nvSpPr>
        <p:spPr>
          <a:xfrm>
            <a:off x="941206" y="1799096"/>
            <a:ext cx="8032500" cy="5792826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5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58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59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0" name="PSI-Logo_trans.png" descr="PSI-Logo_tran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61" name="ku-logo.pdf" descr="ku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DTU_logo.png" descr="DTU_log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69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67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8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7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Body Level One…"/>
          <p:cNvSpPr txBox="1"/>
          <p:nvPr>
            <p:ph type="body" idx="1"/>
          </p:nvPr>
        </p:nvSpPr>
        <p:spPr>
          <a:xfrm>
            <a:off x="941206" y="1763675"/>
            <a:ext cx="8032500" cy="5792825"/>
          </a:xfrm>
          <a:prstGeom prst="rect">
            <a:avLst/>
          </a:prstGeom>
          <a:ln>
            <a:round/>
          </a:ln>
        </p:spPr>
        <p:txBody>
          <a:bodyPr/>
          <a:lstStyle>
            <a:lvl1pPr marL="10341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  <a:lvl2pPr marL="2843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2pPr>
            <a:lvl3pPr marL="465364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3pPr>
            <a:lvl4pPr marL="640896" indent="-97971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4pPr>
            <a:lvl5pPr marL="817789" indent="-103414" defTabSz="1003597">
              <a:lnSpc>
                <a:spcPct val="100000"/>
              </a:lnSpc>
              <a:spcBef>
                <a:spcPts val="400"/>
              </a:spcBef>
              <a:buClr>
                <a:srgbClr val="AD4642"/>
              </a:buClr>
              <a:buSzPct val="100000"/>
              <a:buFontTx/>
              <a:buChar char="•"/>
              <a:defRPr sz="16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89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81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2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3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84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droppedImage.pdf" descr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sp>
        <p:nvSpPr>
          <p:cNvPr id="90" name="Title Text"/>
          <p:cNvSpPr txBox="1"/>
          <p:nvPr>
            <p:ph type="title"/>
          </p:nvPr>
        </p:nvSpPr>
        <p:spPr>
          <a:xfrm>
            <a:off x="941206" y="0"/>
            <a:ext cx="8032500" cy="1596584"/>
          </a:xfrm>
          <a:prstGeom prst="rect">
            <a:avLst/>
          </a:prstGeom>
          <a:ln>
            <a:round/>
          </a:ln>
        </p:spPr>
        <p:txBody>
          <a:bodyPr anchor="b"/>
          <a:lstStyle>
            <a:lvl1pPr defTabSz="1003597">
              <a:lnSpc>
                <a:spcPct val="100000"/>
              </a:lnSpc>
              <a:defRPr b="1" sz="240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79206" y="7340456"/>
            <a:ext cx="158031" cy="139701"/>
          </a:xfrm>
          <a:prstGeom prst="rect">
            <a:avLst/>
          </a:prstGeom>
          <a:ln>
            <a:round/>
          </a:ln>
        </p:spPr>
        <p:txBody>
          <a:bodyPr lIns="0" tIns="0" rIns="0" bIns="0"/>
          <a:lstStyle>
            <a:lvl1pPr defTabSz="501798"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6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94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92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5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7198" y="38291"/>
            <a:ext cx="935247" cy="7437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7764" y="7026915"/>
            <a:ext cx="605987" cy="529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3751" y="7025834"/>
            <a:ext cx="1313448" cy="532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9355" y="7010361"/>
            <a:ext cx="548411" cy="54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Line"/>
          <p:cNvSpPr/>
          <p:nvPr/>
        </p:nvSpPr>
        <p:spPr>
          <a:xfrm>
            <a:off x="188517" y="1128993"/>
            <a:ext cx="8865954" cy="1"/>
          </a:xfrm>
          <a:prstGeom prst="line">
            <a:avLst/>
          </a:prstGeom>
          <a:ln w="38100">
            <a:solidFill>
              <a:srgbClr val="6666FF"/>
            </a:solidFill>
            <a:tailEnd type="triangle"/>
          </a:ln>
        </p:spPr>
        <p:txBody>
          <a:bodyPr lIns="45719" rIns="45719"/>
          <a:lstStyle/>
          <a:p>
            <a:pPr>
              <a:defRPr i="0" sz="1600"/>
            </a:pPr>
          </a:p>
        </p:txBody>
      </p:sp>
      <p:pic>
        <p:nvPicPr>
          <p:cNvPr id="108" name="image5.png" descr="image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0226" y="7025834"/>
            <a:ext cx="319547" cy="47068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itle Text"/>
          <p:cNvSpPr txBox="1"/>
          <p:nvPr>
            <p:ph type="title"/>
          </p:nvPr>
        </p:nvSpPr>
        <p:spPr>
          <a:xfrm>
            <a:off x="110070" y="194826"/>
            <a:ext cx="6546283" cy="7959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i="0"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xfrm>
            <a:off x="184918" y="1372611"/>
            <a:ext cx="8957356" cy="5575857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14312" indent="-214312">
              <a:buFont typeface="Helvetica"/>
              <a:defRPr i="0" sz="3000"/>
            </a:lvl1pPr>
            <a:lvl2pPr marL="702128" indent="-244928">
              <a:buFont typeface="Helvetica"/>
              <a:defRPr i="0" sz="3000"/>
            </a:lvl2pPr>
            <a:lvl3pPr marL="1200150" indent="-285750">
              <a:buFont typeface="Helvetica"/>
              <a:defRPr i="0" sz="3000"/>
            </a:lvl3pPr>
            <a:lvl4pPr marL="1714500" indent="-342900">
              <a:buFont typeface="Helvetica"/>
              <a:defRPr i="0" sz="3000"/>
            </a:lvl4pPr>
            <a:lvl5pPr marL="2171700" indent="-342900">
              <a:buFont typeface="Helvetica"/>
              <a:defRPr i="0"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70486" y="7209997"/>
            <a:ext cx="328684" cy="311916"/>
          </a:xfrm>
          <a:prstGeom prst="rect">
            <a:avLst/>
          </a:prstGeom>
        </p:spPr>
        <p:txBody>
          <a:bodyPr lIns="44981" tIns="44981" rIns="44981" bIns="44981"/>
          <a:lstStyle>
            <a:lvl1pPr>
              <a:defRPr i="0" sz="16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2" name="Bariloche McStas school Feb 2016 – P Willendrup – McStas intro"/>
          <p:cNvSpPr txBox="1"/>
          <p:nvPr/>
        </p:nvSpPr>
        <p:spPr>
          <a:xfrm>
            <a:off x="380703" y="7248554"/>
            <a:ext cx="377244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0" sz="1000"/>
            </a:lvl1pPr>
          </a:lstStyle>
          <a:p>
            <a:pPr/>
            <a:r>
              <a:t>Bariloche McStas school Feb 2016 – P Willendrup – McStas intro</a:t>
            </a:r>
          </a:p>
        </p:txBody>
      </p:sp>
      <p:pic>
        <p:nvPicPr>
          <p:cNvPr id="113" name="logo_MC_Stas_2016-03.png" descr="logo_MC_Stas_2016-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7936" y="194826"/>
            <a:ext cx="2527678" cy="795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0"/>
          <p:cNvSpPr/>
          <p:nvPr/>
        </p:nvSpPr>
        <p:spPr>
          <a:xfrm>
            <a:off x="0" y="1210119"/>
            <a:ext cx="226600" cy="422032"/>
          </a:xfrm>
          <a:prstGeom prst="rect">
            <a:avLst/>
          </a:prstGeom>
          <a:solidFill>
            <a:srgbClr val="447E59"/>
          </a:solidFill>
          <a:ln w="12700">
            <a:miter lim="400000"/>
          </a:ln>
        </p:spPr>
        <p:txBody>
          <a:bodyPr lIns="151066" tIns="151066" rIns="151066" bIns="151066" anchor="ctr"/>
          <a:lstStyle/>
          <a:p>
            <a:pPr algn="ctr" defTabSz="1007533">
              <a:lnSpc>
                <a:spcPct val="90000"/>
              </a:lnSpc>
              <a:defRPr i="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21" name="Rectangle 11"/>
          <p:cNvSpPr/>
          <p:nvPr/>
        </p:nvSpPr>
        <p:spPr>
          <a:xfrm>
            <a:off x="226599" y="1210119"/>
            <a:ext cx="1166928" cy="422032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151066" tIns="151066" rIns="151066" bIns="151066" anchor="ctr"/>
          <a:lstStyle/>
          <a:p>
            <a:pPr algn="ctr" defTabSz="1007533">
              <a:lnSpc>
                <a:spcPct val="90000"/>
              </a:lnSpc>
              <a:defRPr i="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600" y="1833268"/>
            <a:ext cx="9362837" cy="349683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Box 9"/>
          <p:cNvSpPr txBox="1"/>
          <p:nvPr/>
        </p:nvSpPr>
        <p:spPr>
          <a:xfrm>
            <a:off x="220685" y="5359983"/>
            <a:ext cx="4448076" cy="4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766" tIns="37766" rIns="37766" bIns="37766">
            <a:spAutoFit/>
          </a:bodyPr>
          <a:lstStyle>
            <a:lvl1pPr defTabSz="1007533">
              <a:defRPr i="0" sz="1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ORNL is managed by UT-Battelle, LLC for the US Department of Energy</a:t>
            </a:r>
          </a:p>
        </p:txBody>
      </p:sp>
      <p:sp>
        <p:nvSpPr>
          <p:cNvPr id="124" name="Title Text"/>
          <p:cNvSpPr txBox="1"/>
          <p:nvPr>
            <p:ph type="title"/>
          </p:nvPr>
        </p:nvSpPr>
        <p:spPr>
          <a:xfrm>
            <a:off x="354153" y="2093093"/>
            <a:ext cx="7168551" cy="808472"/>
          </a:xfrm>
          <a:prstGeom prst="rect">
            <a:avLst/>
          </a:prstGeom>
        </p:spPr>
        <p:txBody>
          <a:bodyPr lIns="37766" tIns="37766" rIns="37766" bIns="37766" anchor="t">
            <a:normAutofit fontScale="100000" lnSpcReduction="0"/>
          </a:bodyPr>
          <a:lstStyle>
            <a:lvl1pPr defTabSz="1007533">
              <a:defRPr i="0" sz="3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quarter" idx="1"/>
          </p:nvPr>
        </p:nvSpPr>
        <p:spPr>
          <a:xfrm>
            <a:off x="369638" y="3434992"/>
            <a:ext cx="4494092" cy="1675297"/>
          </a:xfrm>
          <a:prstGeom prst="rect">
            <a:avLst/>
          </a:prstGeom>
        </p:spPr>
        <p:txBody>
          <a:bodyPr lIns="37766" tIns="37766" rIns="37766" bIns="37766">
            <a:normAutofit fontScale="100000" lnSpcReduction="0"/>
          </a:bodyPr>
          <a:lstStyle>
            <a:lvl1pPr marL="0" indent="0" defTabSz="1007533">
              <a:spcBef>
                <a:spcPts val="1500"/>
              </a:spcBef>
              <a:buSzTx/>
              <a:buFontTx/>
              <a:buNone/>
              <a:defRPr i="0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457200" defTabSz="1007533">
              <a:spcBef>
                <a:spcPts val="1500"/>
              </a:spcBef>
              <a:buSzTx/>
              <a:buFontTx/>
              <a:buNone/>
              <a:defRPr i="0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914400" defTabSz="1007533">
              <a:spcBef>
                <a:spcPts val="1500"/>
              </a:spcBef>
              <a:buSzTx/>
              <a:buFontTx/>
              <a:buNone/>
              <a:defRPr i="0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1371600" defTabSz="1007533">
              <a:spcBef>
                <a:spcPts val="1500"/>
              </a:spcBef>
              <a:buSzTx/>
              <a:buFontTx/>
              <a:buNone/>
              <a:defRPr i="0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1828800" defTabSz="1007533">
              <a:spcBef>
                <a:spcPts val="1500"/>
              </a:spcBef>
              <a:buSzTx/>
              <a:buFontTx/>
              <a:buNone/>
              <a:defRPr i="0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261" y="1322629"/>
            <a:ext cx="898847" cy="216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Freeform 7"/>
          <p:cNvSpPr/>
          <p:nvPr/>
        </p:nvSpPr>
        <p:spPr>
          <a:xfrm>
            <a:off x="5035550" y="945753"/>
            <a:ext cx="5035550" cy="5664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39" y="0"/>
                </a:moveTo>
                <a:lnTo>
                  <a:pt x="19439" y="16708"/>
                </a:lnTo>
                <a:lnTo>
                  <a:pt x="0" y="1670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9439" y="0"/>
                </a:ln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151066" tIns="151066" rIns="151066" bIns="151066" anchor="ctr"/>
          <a:lstStyle/>
          <a:p>
            <a:pPr algn="ctr" defTabSz="1007533">
              <a:lnSpc>
                <a:spcPct val="90000"/>
              </a:lnSpc>
              <a:defRPr i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pic>
        <p:nvPicPr>
          <p:cNvPr id="128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6373" y="5414215"/>
            <a:ext cx="1324770" cy="32096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4867698" y="6043962"/>
            <a:ext cx="2349924" cy="304801"/>
          </a:xfrm>
          <a:prstGeom prst="rect">
            <a:avLst/>
          </a:prstGeom>
        </p:spPr>
        <p:txBody>
          <a:bodyPr lIns="37766" tIns="37766" rIns="37766" bIns="37766" anchor="ctr"/>
          <a:lstStyle>
            <a:lvl1pPr algn="r" defTabSz="1007533">
              <a:defRPr i="0"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355005" y="1172352"/>
            <a:ext cx="9441657" cy="445648"/>
          </a:xfrm>
          <a:prstGeom prst="rect">
            <a:avLst/>
          </a:prstGeom>
        </p:spPr>
        <p:txBody>
          <a:bodyPr lIns="37766" tIns="37766" rIns="37766" bIns="37766" anchor="t">
            <a:normAutofit fontScale="100000" lnSpcReduction="0"/>
          </a:bodyPr>
          <a:lstStyle>
            <a:lvl1pPr defTabSz="1007533">
              <a:defRPr i="0" sz="3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70112" y="2311807"/>
            <a:ext cx="9441657" cy="3343634"/>
          </a:xfrm>
          <a:prstGeom prst="rect">
            <a:avLst/>
          </a:prstGeom>
        </p:spPr>
        <p:txBody>
          <a:bodyPr lIns="37766" tIns="37766" rIns="37766" bIns="37766">
            <a:normAutofit fontScale="100000" lnSpcReduction="0"/>
          </a:bodyPr>
          <a:lstStyle>
            <a:lvl1pPr marL="309562" indent="-309562" defTabSz="1007533">
              <a:spcBef>
                <a:spcPts val="1900"/>
              </a:spcBef>
              <a:buClr>
                <a:srgbClr val="000000"/>
              </a:buClr>
              <a:buSzPct val="90000"/>
              <a:buFont typeface="Century Gothic"/>
              <a:buChar char="•"/>
              <a:defRPr i="0" sz="3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59619" indent="-361156" defTabSz="1007533">
              <a:spcBef>
                <a:spcPts val="1900"/>
              </a:spcBef>
              <a:buClr>
                <a:srgbClr val="000000"/>
              </a:buClr>
              <a:buSzPct val="90000"/>
              <a:buFont typeface="Century Gothic"/>
              <a:buChar char="–"/>
              <a:defRPr i="0" sz="30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76337" indent="-433387" defTabSz="1007533">
              <a:spcBef>
                <a:spcPts val="1900"/>
              </a:spcBef>
              <a:buClr>
                <a:srgbClr val="000000"/>
              </a:buClr>
              <a:buSzPct val="90000"/>
              <a:buFont typeface="Century Gothic"/>
              <a:buChar char="•"/>
              <a:defRPr i="0" sz="30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259946" indent="-288396" defTabSz="1007533">
              <a:spcBef>
                <a:spcPts val="1900"/>
              </a:spcBef>
              <a:buClr>
                <a:srgbClr val="000000"/>
              </a:buClr>
              <a:buSzPct val="100000"/>
              <a:buFont typeface="Century Gothic"/>
              <a:buChar char="–"/>
              <a:defRPr i="0" sz="30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630891" indent="-370416" defTabSz="1007533">
              <a:spcBef>
                <a:spcPts val="1900"/>
              </a:spcBef>
              <a:buClr>
                <a:srgbClr val="000000"/>
              </a:buClr>
              <a:buSzPct val="100000"/>
              <a:buFont typeface="Century Gothic"/>
              <a:buChar char="•"/>
              <a:defRPr i="0" sz="3000"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Rectangle 9"/>
          <p:cNvSpPr/>
          <p:nvPr/>
        </p:nvSpPr>
        <p:spPr>
          <a:xfrm>
            <a:off x="0" y="1210119"/>
            <a:ext cx="226600" cy="5400628"/>
          </a:xfrm>
          <a:prstGeom prst="rect">
            <a:avLst/>
          </a:prstGeom>
          <a:solidFill>
            <a:srgbClr val="447E59"/>
          </a:solidFill>
          <a:ln w="12700">
            <a:miter lim="400000"/>
          </a:ln>
        </p:spPr>
        <p:txBody>
          <a:bodyPr lIns="151066" tIns="151066" rIns="151066" bIns="151066" anchor="ctr"/>
          <a:lstStyle/>
          <a:p>
            <a:pPr algn="ctr" defTabSz="1007533">
              <a:lnSpc>
                <a:spcPct val="90000"/>
              </a:lnSpc>
              <a:defRPr i="0"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 flipH="1">
            <a:off x="42489" y="6419213"/>
            <a:ext cx="139391" cy="139701"/>
          </a:xfrm>
          <a:prstGeom prst="rect">
            <a:avLst/>
          </a:prstGeom>
        </p:spPr>
        <p:txBody>
          <a:bodyPr lIns="0" tIns="0" rIns="0" bIns="0"/>
          <a:lstStyle>
            <a:lvl1pPr algn="ctr" defTabSz="190662">
              <a:lnSpc>
                <a:spcPct val="90000"/>
              </a:lnSpc>
              <a:tabLst>
                <a:tab pos="241300" algn="l"/>
              </a:tabLst>
              <a:defRPr i="0" sz="9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0" name="Rectangle 256"/>
          <p:cNvSpPr txBox="1"/>
          <p:nvPr/>
        </p:nvSpPr>
        <p:spPr>
          <a:xfrm>
            <a:off x="6616827" y="6339232"/>
            <a:ext cx="3189182" cy="24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766" tIns="37766" rIns="37766" bIns="37766" anchor="ctr">
            <a:spAutoFit/>
          </a:bodyPr>
          <a:lstStyle>
            <a:lvl1pPr algn="r" defTabSz="1007533">
              <a:defRPr i="0" sz="11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78" y="6275771"/>
            <a:ext cx="1744820" cy="24926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8"/>
          <p:cNvSpPr txBox="1"/>
          <p:nvPr/>
        </p:nvSpPr>
        <p:spPr>
          <a:xfrm>
            <a:off x="8113312" y="6151650"/>
            <a:ext cx="1683351" cy="375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766" tIns="37766" rIns="37766" bIns="37766">
            <a:spAutoFit/>
          </a:bodyPr>
          <a:lstStyle/>
          <a:p>
            <a:pPr defTabSz="1007533">
              <a:defRPr i="0" sz="1100">
                <a:solidFill>
                  <a:srgbClr val="BFBFBF"/>
                </a:solidFill>
              </a:defRPr>
            </a:pPr>
            <a:r>
              <a:t>Presentation Name</a:t>
            </a:r>
          </a:p>
          <a:p>
            <a:pPr defTabSz="1007533">
              <a:defRPr i="0" sz="1100">
                <a:solidFill>
                  <a:srgbClr val="BFBFBF"/>
                </a:solidFill>
              </a:defRPr>
            </a:pPr>
            <a:r>
              <a:t>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.ti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22135" y="2475731"/>
            <a:ext cx="7683387" cy="4360069"/>
          </a:xfrm>
          <a:prstGeom prst="rect">
            <a:avLst/>
          </a:prstGeom>
          <a:solidFill>
            <a:srgbClr val="FFFFFF"/>
          </a:solidFill>
          <a:ln w="889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9BBE05"/>
                </a:solidFill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186479" y="1127879"/>
            <a:ext cx="8869682" cy="1"/>
          </a:xfrm>
          <a:prstGeom prst="line">
            <a:avLst/>
          </a:prstGeom>
          <a:ln w="54720">
            <a:solidFill>
              <a:srgbClr val="2A85D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5699" y="7211439"/>
            <a:ext cx="356974" cy="349223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Rectangle"/>
          <p:cNvSpPr/>
          <p:nvPr/>
        </p:nvSpPr>
        <p:spPr>
          <a:xfrm>
            <a:off x="8540750" y="6909330"/>
            <a:ext cx="1472757" cy="61542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" name="Group"/>
          <p:cNvGrpSpPr/>
          <p:nvPr/>
        </p:nvGrpSpPr>
        <p:grpSpPr>
          <a:xfrm>
            <a:off x="8678450" y="7004463"/>
            <a:ext cx="1197356" cy="450555"/>
            <a:chOff x="0" y="0"/>
            <a:chExt cx="1197354" cy="450554"/>
          </a:xfrm>
        </p:grpSpPr>
        <p:pic>
          <p:nvPicPr>
            <p:cNvPr id="6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5882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0026" y="0"/>
              <a:ext cx="837329" cy="450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14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12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1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1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McStas introduction…"/>
          <p:cNvSpPr txBox="1"/>
          <p:nvPr/>
        </p:nvSpPr>
        <p:spPr>
          <a:xfrm>
            <a:off x="2464801" y="2764719"/>
            <a:ext cx="4313038" cy="1261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t>McStas introduction</a:t>
            </a:r>
          </a:p>
          <a:p>
            <a:pPr>
              <a:defRPr sz="2700"/>
            </a:pPr>
          </a:p>
          <a:p>
            <a:pPr>
              <a:defRPr sz="2700"/>
            </a:pPr>
            <a:r>
              <a:t>Presenter: Peter Willendrup</a:t>
            </a:r>
          </a:p>
        </p:txBody>
      </p:sp>
      <p:sp>
        <p:nvSpPr>
          <p:cNvPr id="17" name="ORNL McStas school, Thursday morning"/>
          <p:cNvSpPr txBox="1"/>
          <p:nvPr/>
        </p:nvSpPr>
        <p:spPr>
          <a:xfrm>
            <a:off x="263178" y="538459"/>
            <a:ext cx="425443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ORNL McStas school, Thursday morning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503555" y="101453"/>
            <a:ext cx="9063991" cy="166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503555" y="1763183"/>
            <a:ext cx="906399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18457" marR="0" indent="-2612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75000"/>
        <a:buFont typeface="Helvetica Neue"/>
        <a:buChar char="-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45000"/>
        <a:buFont typeface="Helvetica Neue"/>
        <a:buChar char="l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068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640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•"/>
        <a:tabLst/>
        <a:defRPr b="0" baseline="0" cap="none" i="1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6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3.tif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2.tif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7.jpe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33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mailto:neutron-mc@risoe.dk" TargetMode="External"/><Relationship Id="rId4" Type="http://schemas.openxmlformats.org/officeDocument/2006/relationships/hyperlink" Target="http://www.mcstas.org/" TargetMode="External"/><Relationship Id="rId5" Type="http://schemas.openxmlformats.org/officeDocument/2006/relationships/image" Target="../media/image5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www.mcstas.org/" TargetMode="External"/><Relationship Id="rId4" Type="http://schemas.openxmlformats.org/officeDocument/2006/relationships/hyperlink" Target="mailto:neutron-mc@risoe.dk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6.png"/><Relationship Id="rId12" Type="http://schemas.openxmlformats.org/officeDocument/2006/relationships/image" Target="../media/image5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utron-mc@risoe.dk" TargetMode="External"/><Relationship Id="rId3" Type="http://schemas.openxmlformats.org/officeDocument/2006/relationships/hyperlink" Target="http://www.mcstas.org/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1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Relationship Id="rId18" Type="http://schemas.openxmlformats.org/officeDocument/2006/relationships/image" Target="../media/image19.tif"/><Relationship Id="rId19" Type="http://schemas.openxmlformats.org/officeDocument/2006/relationships/image" Target="../media/image20.tif"/><Relationship Id="rId20" Type="http://schemas.openxmlformats.org/officeDocument/2006/relationships/image" Target="../media/image21.tif"/><Relationship Id="rId21" Type="http://schemas.openxmlformats.org/officeDocument/2006/relationships/image" Target="../media/image2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9" Type="http://schemas.openxmlformats.org/officeDocument/2006/relationships/image" Target="../media/image10.png"/><Relationship Id="rId10" Type="http://schemas.openxmlformats.org/officeDocument/2006/relationships/image" Target="../media/image68.png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://ornl2018.mcstas.org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cstas-users@mcstas.org" TargetMode="External"/><Relationship Id="rId3" Type="http://schemas.openxmlformats.org/officeDocument/2006/relationships/hyperlink" Target="http://mcstas.org/list/" TargetMode="External"/><Relationship Id="rId4" Type="http://schemas.openxmlformats.org/officeDocument/2006/relationships/hyperlink" Target="mailto:mcstas-support@mcstas.org" TargetMode="External"/><Relationship Id="rId5" Type="http://schemas.openxmlformats.org/officeDocument/2006/relationships/hyperlink" Target="https://github.com/McStasMcXtrace/McCode/issues" TargetMode="External"/><Relationship Id="rId6" Type="http://schemas.openxmlformats.org/officeDocument/2006/relationships/hyperlink" Target="https://www.facebook.com/McStas/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2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25.png"/><Relationship Id="rId4" Type="http://schemas.openxmlformats.org/officeDocument/2006/relationships/image" Target="../media/image1.gi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xfrm>
            <a:off x="354153" y="2093093"/>
            <a:ext cx="7168551" cy="442372"/>
          </a:xfrm>
          <a:prstGeom prst="rect">
            <a:avLst/>
          </a:prstGeom>
        </p:spPr>
        <p:txBody>
          <a:bodyPr/>
          <a:lstStyle>
            <a:lvl1pPr defTabSz="735499">
              <a:defRPr sz="2482"/>
            </a:lvl1pPr>
          </a:lstStyle>
          <a:p>
            <a:pPr/>
            <a:r>
              <a:t>McStas Tutorial Meeting</a:t>
            </a:r>
          </a:p>
        </p:txBody>
      </p:sp>
      <p:sp>
        <p:nvSpPr>
          <p:cNvPr id="152" name="Subtitle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October 18-19, 2018</a:t>
            </a:r>
          </a:p>
          <a:p>
            <a:pPr/>
            <a:r>
              <a:t>ORNL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 to implement Monte Carlo method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defRPr sz="2904"/>
            </a:lvl1pPr>
          </a:lstStyle>
          <a:p>
            <a:pPr/>
            <a:r>
              <a:t>How to implement Monte Carlo methods ?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656" y="2186687"/>
            <a:ext cx="2568512" cy="289195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or quasi-random generators =&gt; quasi-Monte-Carlo…"/>
          <p:cNvSpPr txBox="1"/>
          <p:nvPr/>
        </p:nvSpPr>
        <p:spPr>
          <a:xfrm>
            <a:off x="20724" y="2242292"/>
            <a:ext cx="7955605" cy="549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622300" defTabSz="457200">
              <a:spcBef>
                <a:spcPts val="27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or quasi-random generators </a:t>
            </a:r>
            <a:r>
              <a:rPr sz="24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quasi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-Monte-Carlo</a:t>
            </a:r>
          </a:p>
          <a:p>
            <a:pPr indent="1816100" defTabSz="457200">
              <a:spcBef>
                <a:spcPts val="27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encounter a probability </a:t>
            </a:r>
            <a:r>
              <a:rPr sz="24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&lt; </a:t>
            </a:r>
            <a:r>
              <a:rPr sz="22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&lt; 1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indent="5080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Crude Monte-Carlo (yes/no choice)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9525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shoot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[0,1] </a:t>
            </a:r>
          </a:p>
          <a:p>
            <a:pPr indent="952500" defTabSz="457200">
              <a:spcBef>
                <a:spcPts val="4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We keep events that satisfy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&lt; p</a:t>
            </a:r>
          </a:p>
          <a:p>
            <a:pPr indent="952500" defTabSz="457200">
              <a:lnSpc>
                <a:spcPts val="2900"/>
              </a:lnSpc>
              <a:spcBef>
                <a:spcPts val="4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 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low statistics</a:t>
            </a:r>
          </a:p>
          <a:p>
            <a:pPr indent="508000"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sampling (fuzzy choice – event weighting)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952500" defTabSz="457200">
              <a:spcBef>
                <a:spcPts val="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Keep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events, no more random number...</a:t>
            </a:r>
          </a:p>
          <a:p>
            <a:pPr indent="952500"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But associate a </a:t>
            </a:r>
            <a:r>
              <a:rPr sz="24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to each of them (we set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x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= p)</a:t>
            </a:r>
          </a:p>
          <a:p>
            <a:pPr indent="952500" defTabSz="457200">
              <a:spcBef>
                <a:spcPts val="29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Retain statistical accuracy (1/÷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23" name="Good random generator:…"/>
          <p:cNvSpPr txBox="1"/>
          <p:nvPr/>
        </p:nvSpPr>
        <p:spPr>
          <a:xfrm>
            <a:off x="516566" y="673027"/>
            <a:ext cx="8603999" cy="155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500"/>
              </a:spcBef>
              <a:defRPr sz="3000">
                <a:solidFill>
                  <a:srgbClr val="0433FF"/>
                </a:solidFill>
                <a:effectLst>
                  <a:outerShdw sx="100000" sy="100000" kx="0" ky="0" algn="b" rotWithShape="0" blurRad="38100" dist="63500" dir="2700000">
                    <a:srgbClr val="000000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spcBef>
                <a:spcPts val="5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random generator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indent="114300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from thermal electronic noise (hardware)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Examples of Monte Carlo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Monte Carlo programs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68399" y="7211439"/>
            <a:ext cx="34000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Group"/>
          <p:cNvSpPr txBox="1"/>
          <p:nvPr/>
        </p:nvSpPr>
        <p:spPr>
          <a:xfrm>
            <a:off x="-11746" y="843286"/>
            <a:ext cx="10043792" cy="26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indent="2057400" defTabSz="457200">
              <a:spcBef>
                <a:spcPts val="16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Each time physics takes place (scattering, absorption, …)</a:t>
            </a:r>
            <a:endParaRPr b="1" sz="2300">
              <a:latin typeface="+mn-lt"/>
              <a:ea typeface="+mn-ea"/>
              <a:cs typeface="+mn-cs"/>
              <a:sym typeface="Helvetica Neue"/>
            </a:endParaRP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 random choices are made.  </a:t>
            </a:r>
          </a:p>
        </p:txBody>
      </p:sp>
      <p:sp>
        <p:nvSpPr>
          <p:cNvPr id="228" name="Light ray-tracing: PoV-RAY and others ...…"/>
          <p:cNvSpPr txBox="1"/>
          <p:nvPr/>
        </p:nvSpPr>
        <p:spPr>
          <a:xfrm>
            <a:off x="83310" y="2424206"/>
            <a:ext cx="9412601" cy="463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ray-tracing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: PoV-RAY and others ...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reactor simulations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 (neutron transport): </a:t>
            </a:r>
          </a:p>
          <a:p>
            <a:pPr indent="444500"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MCNP, Tripoli, GEANT4, FLUKA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Ray-Tracing propagation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sz="2300">
                <a:solidFill>
                  <a:srgbClr val="FF2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McStas &lt;www.mcstas.org&gt;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, Vitess, Restrax, NISP, IDEAS, McVine</a:t>
            </a: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Neutrons are described as</a:t>
            </a:r>
            <a:r>
              <a:rPr b="1" sz="2300">
                <a:latin typeface="+mn-lt"/>
                <a:ea typeface="+mn-ea"/>
                <a:cs typeface="+mn-cs"/>
                <a:sym typeface="Helvetica Neue"/>
              </a:rPr>
              <a:t> (r, v, s, t)</a:t>
            </a: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, and are transported along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44500"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instrument models. </a:t>
            </a:r>
          </a:p>
          <a:p>
            <a:pPr indent="444500" defTabSz="457200">
              <a:spcBef>
                <a:spcPts val="2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Propagation simply uses Newton rules, incl. gravitation.</a:t>
            </a:r>
          </a:p>
          <a:p>
            <a:pPr defTabSz="457200">
              <a:spcBef>
                <a:spcPts val="2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tracing</a:t>
            </a:r>
          </a:p>
          <a:p>
            <a:pPr indent="444500" defTabSz="457200"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latin typeface="Times New Roman"/>
                <a:ea typeface="Times New Roman"/>
                <a:cs typeface="Times New Roman"/>
                <a:sym typeface="Times New Roman"/>
              </a:rPr>
              <a:t>Shadow, McXtrace, RAY,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231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Los Alamos has since then developed and perfected many different monte carlo codes leading to what is today known as the codes MCNP5 and MCNPX</a:t>
            </a:r>
          </a:p>
          <a:p>
            <a:pPr>
              <a:defRPr sz="1800"/>
            </a:pPr>
            <a:r>
              <a:t>State of the art is MCNPX (or soon the merged MCNP6 code) that features numerous (even exotic) particles</a:t>
            </a:r>
          </a:p>
          <a:p>
            <a:pPr>
              <a:defRPr sz="1800"/>
            </a:pPr>
            <a:r>
              <a:t>MCNP was originally Monte Carlo Neutron Photon, later N-Particle</a:t>
            </a:r>
          </a:p>
          <a:p>
            <a:pPr>
              <a:defRPr sz="1800"/>
            </a:pPr>
            <a:r>
              <a:t>Mainly used for high-energy particle descriptions in weapons, power reactors and routinely used for estimating dose rates and needed shielding</a:t>
            </a:r>
          </a:p>
          <a:p>
            <a:pPr>
              <a:defRPr sz="1800"/>
            </a:pPr>
            <a:r>
              <a:t>Does not to date handle coherent scattering of neutrons due to the focus on high energies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923" y="4893242"/>
            <a:ext cx="2067499" cy="2051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711" y="4754647"/>
            <a:ext cx="2949638" cy="232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7997" y="4754647"/>
            <a:ext cx="3504384" cy="2328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238" name="When neutrons move in “free space”, we use ray-tracing - but in most cases in direction source -&gt;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</a:p>
          <a:p>
            <a:pPr marL="150876" indent="-150876" defTabSz="603504">
              <a:spcBef>
                <a:spcPts val="600"/>
              </a:spcBef>
              <a:defRPr sz="2112"/>
            </a:pPr>
            <a:r>
              <a:t>When neutrons move in “free space”, we use ray-tracing - but in most cases in direction source -&gt; detector</a:t>
            </a:r>
          </a:p>
          <a:p>
            <a:pPr marL="150876" indent="-150876" defTabSz="603504">
              <a:spcBef>
                <a:spcPts val="600"/>
              </a:spcBef>
              <a:defRPr sz="2112"/>
            </a:pPr>
            <a:r>
              <a:t>Of course parabolas rather than straight lines are uses to implement gravity</a:t>
            </a: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0" name="800px-Ray_trace_diagram.svg.png" descr="800px-Ray_trace_diagram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616" y="1667743"/>
            <a:ext cx="6294624" cy="4185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Elements of Monte-Carlo ray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Elements of Monte-Carlo raytracing</a:t>
            </a:r>
          </a:p>
        </p:txBody>
      </p:sp>
      <p:sp>
        <p:nvSpPr>
          <p:cNvPr id="243" name="Instrument Monte Carlo methods implement coherent scattering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4018" indent="-144018" defTabSz="576072">
              <a:spcBef>
                <a:spcPts val="600"/>
              </a:spcBef>
              <a:defRPr sz="2016"/>
            </a:pPr>
            <a:r>
              <a:t>Instrument Monte Carlo methods implement coherent scattering effects</a:t>
            </a:r>
          </a:p>
          <a:p>
            <a:pPr marL="144018" indent="-144018" defTabSz="576072">
              <a:spcBef>
                <a:spcPts val="600"/>
              </a:spcBef>
              <a:defRPr sz="2016"/>
            </a:pPr>
            <a:r>
              <a:t>Uses deterministic propagation where this can be done</a:t>
            </a:r>
          </a:p>
          <a:p>
            <a:pPr marL="144018" indent="-144018" defTabSz="576072">
              <a:spcBef>
                <a:spcPts val="600"/>
              </a:spcBef>
              <a:defRPr sz="2016"/>
            </a:pPr>
            <a:r>
              <a:t>Uses Monte Carlo sampling of “complicated” distributions and stochastic processes and multiple outcomes with known probabilities are involved</a:t>
            </a:r>
          </a:p>
          <a:p>
            <a:pPr marL="144018" indent="-144018" defTabSz="576072">
              <a:spcBef>
                <a:spcPts val="600"/>
              </a:spcBef>
              <a:defRPr sz="2016"/>
            </a:pPr>
            <a:r>
              <a:t>- I.e. inside scattering matter</a:t>
            </a:r>
          </a:p>
          <a:p>
            <a:pPr marL="144018" indent="-144018" defTabSz="576072">
              <a:spcBef>
                <a:spcPts val="600"/>
              </a:spcBef>
              <a:defRPr sz="2016"/>
            </a:pPr>
            <a:r>
              <a:t>Uses the particle-wave duality of the neutron to switch back and forward between deterministic ray tracing and Monte Carlo approach</a:t>
            </a: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</a:p>
          <a:p>
            <a:pPr marL="144018" indent="-144018" defTabSz="576072">
              <a:spcBef>
                <a:spcPts val="600"/>
              </a:spcBef>
              <a:defRPr sz="2016"/>
            </a:pPr>
            <a:r>
              <a:t>Result: A realistic and efficient transport of neutrons in the thermal and cold range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3101" y="3726594"/>
            <a:ext cx="5298406" cy="243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24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206" y="1636933"/>
            <a:ext cx="5940414" cy="5844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1-s2.0-S0273117712001810-gr5.png" descr="1-s2.0-S0273117712001810-g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5730" y="5301991"/>
            <a:ext cx="2324746" cy="1365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FermiChop.pdf" descr="FermiCh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566" y="5011080"/>
            <a:ext cx="3882204" cy="2162164"/>
          </a:xfrm>
          <a:prstGeom prst="rect">
            <a:avLst/>
          </a:prstGeom>
          <a:ln w="3175"/>
        </p:spPr>
      </p:pic>
      <p:pic>
        <p:nvPicPr>
          <p:cNvPr id="254" name="IMG_2342.jpg" descr="IMG_23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839" y="649386"/>
            <a:ext cx="3462551" cy="259754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Neutron optics and other instrument components"/>
          <p:cNvSpPr txBox="1"/>
          <p:nvPr>
            <p:ph type="title"/>
          </p:nvPr>
        </p:nvSpPr>
        <p:spPr>
          <a:xfrm>
            <a:off x="471306" y="-1055228"/>
            <a:ext cx="8032500" cy="159658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Neutron optics and other instrument components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4" name="Group"/>
          <p:cNvGrpSpPr/>
          <p:nvPr/>
        </p:nvGrpSpPr>
        <p:grpSpPr>
          <a:xfrm>
            <a:off x="6365644" y="7014373"/>
            <a:ext cx="3311546" cy="464903"/>
            <a:chOff x="0" y="0"/>
            <a:chExt cx="3311544" cy="464901"/>
          </a:xfrm>
        </p:grpSpPr>
        <p:pic>
          <p:nvPicPr>
            <p:cNvPr id="257" name="mcstas-logo.pdf" descr="mcstas-logo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58089" y="69845"/>
              <a:ext cx="553456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8" name="logoill.pdf" descr="logoill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409301" y="47740"/>
              <a:ext cx="388005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59" name="PSI-Logo_trans.png" descr="PSI-Logo_trans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99354" y="143818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60" name="ku-logo.pdf" descr="ku-logo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70475" y="25569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DTU_logo.png" descr="DTU_logo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47494" y="26084"/>
              <a:ext cx="284253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droppedImage.png" descr="dropped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56476" y="47008"/>
              <a:ext cx="689270" cy="37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5" name="ORNL McStas workshop, October 18th-19th 2018"/>
          <p:cNvSpPr txBox="1"/>
          <p:nvPr/>
        </p:nvSpPr>
        <p:spPr>
          <a:xfrm>
            <a:off x="378747" y="7250013"/>
            <a:ext cx="346430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ORNL McStas workshop, October 18th-19th 2018</a:t>
            </a:r>
          </a:p>
        </p:txBody>
      </p:sp>
      <p:grpSp>
        <p:nvGrpSpPr>
          <p:cNvPr id="270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268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266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Image" descr="Image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9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pic>
        <p:nvPicPr>
          <p:cNvPr id="271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"/>
          <p:cNvSpPr txBox="1"/>
          <p:nvPr/>
        </p:nvSpPr>
        <p:spPr>
          <a:xfrm>
            <a:off x="4762512" y="3608523"/>
            <a:ext cx="545269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273" name="Text"/>
          <p:cNvSpPr txBox="1"/>
          <p:nvPr/>
        </p:nvSpPr>
        <p:spPr>
          <a:xfrm>
            <a:off x="4836306" y="3682317"/>
            <a:ext cx="545269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274" name="droppedImage.png" descr="dropped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319748" y="689434"/>
            <a:ext cx="1417790" cy="115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Apr2011_radial_collimator.png" descr="Apr2011_radial_collimator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835494" y="686283"/>
            <a:ext cx="2198856" cy="1159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B_C80_AIR.png" descr="IB_C80_AIR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453977" y="1990646"/>
            <a:ext cx="947253" cy="916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iskChop1.pdf" descr="DiskChop1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30807" y="3255266"/>
            <a:ext cx="1935663" cy="1852229"/>
          </a:xfrm>
          <a:prstGeom prst="rect">
            <a:avLst/>
          </a:prstGeom>
          <a:ln w="3175"/>
        </p:spPr>
      </p:pic>
      <p:pic>
        <p:nvPicPr>
          <p:cNvPr id="278" name="r&amp;d2-2.jpg" descr="r&amp;d2-2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276281" y="3621631"/>
            <a:ext cx="2051473" cy="1538604"/>
          </a:xfrm>
          <a:prstGeom prst="rect">
            <a:avLst/>
          </a:prstGeom>
          <a:ln w="3175"/>
        </p:spPr>
      </p:pic>
      <p:pic>
        <p:nvPicPr>
          <p:cNvPr id="279" name="Figure5_RHS_WEB.png" descr="Figure5_RHS_WEB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866532" y="3077207"/>
            <a:ext cx="1585684" cy="1514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Figure5_centre_WEB.png" descr="Figure5_centre_WEB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673959" y="3077207"/>
            <a:ext cx="2021346" cy="1508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37744f0177.png" descr="37744f0177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4644442" y="4847359"/>
            <a:ext cx="2080990" cy="2320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otassium_Humate_Shiny_Powder.tiff" descr="Potassium_Humate_Shiny_Powde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102" y="1362202"/>
            <a:ext cx="3866238" cy="217692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amples studied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studied...</a:t>
            </a:r>
          </a:p>
        </p:txBody>
      </p:sp>
      <p:sp>
        <p:nvSpPr>
          <p:cNvPr id="28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lsco.png" descr="lsc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274" y="1266120"/>
            <a:ext cx="2317130" cy="2870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ans1_micelle.png" descr="sans1_micel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9433" y="1266120"/>
            <a:ext cx="2213819" cy="2228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TerminalScreenSnapz001.mov" descr="TerminalScreenSnapz001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199233" y="4478318"/>
            <a:ext cx="4722814" cy="2582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3413" y="4518931"/>
            <a:ext cx="2398304" cy="2348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99" fill="hold"/>
                                        <p:tgtEl>
                                          <p:spTgt spid="2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LET_detectors_ISIS_250_tcm18-212607.png" descr="LET_detectors_ISIS_250_tcm18-2126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245" y="1183700"/>
            <a:ext cx="2750425" cy="413663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Det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Detectors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1-s2.0-S0273117712001810-gr5.png" descr="1-s2.0-S0273117712001810-gr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000" y="4967249"/>
            <a:ext cx="3933218" cy="2309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2d1f7a48b7.png" descr="2d1f7a48b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8230" y="1266120"/>
            <a:ext cx="4704820" cy="3357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5363" y="4493007"/>
            <a:ext cx="3573152" cy="293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00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Flexible, general simulation utility for neutron scattering experiments.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Original design for Monte carlo Simulation of triple axis spectrometers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Developed at DTU Physics, ILL, PSI, Uni CPH, ESS DMSC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V. 1.0 by K Nielsen &amp; K Lefmann (</a:t>
            </a:r>
            <a:r>
              <a:rPr b="1">
                <a:solidFill>
                  <a:schemeClr val="accent2">
                    <a:satOff val="-4966"/>
                    <a:lumOff val="-10549"/>
                  </a:schemeClr>
                </a:solidFill>
              </a:rPr>
              <a:t>1998</a:t>
            </a:r>
            <a:r>
              <a:t>) RISØ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Currently 2.5+1 people full time plus students</a:t>
            </a:r>
          </a:p>
        </p:txBody>
      </p:sp>
      <p:pic>
        <p:nvPicPr>
          <p:cNvPr id="30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2332" y="1284766"/>
            <a:ext cx="1003598" cy="968992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5" name="Group"/>
          <p:cNvGrpSpPr/>
          <p:nvPr/>
        </p:nvGrpSpPr>
        <p:grpSpPr>
          <a:xfrm>
            <a:off x="7795816" y="2599185"/>
            <a:ext cx="1071701" cy="552408"/>
            <a:chOff x="-440" y="21469"/>
            <a:chExt cx="1071700" cy="552406"/>
          </a:xfrm>
        </p:grpSpPr>
        <p:sp>
          <p:nvSpPr>
            <p:cNvPr id="303" name="Rectangle"/>
            <p:cNvSpPr/>
            <p:nvPr/>
          </p:nvSpPr>
          <p:spPr>
            <a:xfrm>
              <a:off x="0" y="21469"/>
              <a:ext cx="1070820" cy="552407"/>
            </a:xfrm>
            <a:prstGeom prst="rect">
              <a:avLst/>
            </a:prstGeom>
            <a:noFill/>
            <a:ln w="127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1485" marR="31485" defTabSz="348061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4" name="GNU GPL license…"/>
            <p:cNvSpPr txBox="1"/>
            <p:nvPr/>
          </p:nvSpPr>
          <p:spPr>
            <a:xfrm>
              <a:off x="-441" y="35834"/>
              <a:ext cx="1071701" cy="5236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79" tIns="7379" rIns="7379" bIns="7379" numCol="1" anchor="t">
              <a:noAutofit/>
            </a:bodyPr>
            <a:lstStyle/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1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1100">
                <a:latin typeface="Verdana"/>
                <a:ea typeface="Verdana"/>
                <a:cs typeface="Verdana"/>
                <a:sym typeface="Verdana"/>
              </a:endParaRPr>
            </a:p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 sz="1100"/>
              </a:pPr>
              <a:r>
                <a:t>Open Source</a:t>
              </a:r>
            </a:p>
          </p:txBody>
        </p:sp>
      </p:grpSp>
      <p:sp>
        <p:nvSpPr>
          <p:cNvPr id="306" name="mcstas-users@mcstas.org mailinglist"/>
          <p:cNvSpPr txBox="1"/>
          <p:nvPr/>
        </p:nvSpPr>
        <p:spPr>
          <a:xfrm>
            <a:off x="4717191" y="6585843"/>
            <a:ext cx="506964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307" name="Project website at…"/>
          <p:cNvSpPr txBox="1"/>
          <p:nvPr/>
        </p:nvSpPr>
        <p:spPr>
          <a:xfrm>
            <a:off x="1231112" y="6526353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08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2868" y="3672858"/>
            <a:ext cx="3417597" cy="268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354153" y="2093093"/>
            <a:ext cx="7168551" cy="442372"/>
          </a:xfrm>
          <a:prstGeom prst="rect">
            <a:avLst/>
          </a:prstGeom>
        </p:spPr>
        <p:txBody>
          <a:bodyPr/>
          <a:lstStyle>
            <a:lvl1pPr defTabSz="735499">
              <a:defRPr sz="2482"/>
            </a:lvl1pPr>
          </a:lstStyle>
          <a:p>
            <a:pPr/>
            <a:r>
              <a:t>McStas Tutorial Meeting</a:t>
            </a:r>
          </a:p>
        </p:txBody>
      </p:sp>
      <p:sp>
        <p:nvSpPr>
          <p:cNvPr id="155" name="Subtitle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October 18-19, 2018</a:t>
            </a:r>
          </a:p>
          <a:p>
            <a:pPr/>
            <a:r>
              <a:t>ORNL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840" y="513480"/>
            <a:ext cx="10909180" cy="6136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2332" y="1284766"/>
            <a:ext cx="1003598" cy="96899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Project website at…"/>
          <p:cNvSpPr txBox="1"/>
          <p:nvPr/>
        </p:nvSpPr>
        <p:spPr>
          <a:xfrm>
            <a:off x="1231112" y="6526353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sp>
        <p:nvSpPr>
          <p:cNvPr id="312" name="mcstas-users@mcstas.org mailinglist"/>
          <p:cNvSpPr txBox="1"/>
          <p:nvPr/>
        </p:nvSpPr>
        <p:spPr>
          <a:xfrm>
            <a:off x="4717191" y="6585843"/>
            <a:ext cx="506964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pic>
        <p:nvPicPr>
          <p:cNvPr id="313" name="McStas_Website.png" descr="McStas_Webs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2868" y="3672858"/>
            <a:ext cx="3417597" cy="268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Flexible, general simulation utility for neutron scattering experiments.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Original design for Monte carlo Simulation of triple axis spectrometers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Developed at DTU Physics, ILL, PSI, Uni CPH, ESS DMSC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V. 1.0 by K Nielsen &amp; K Lefmann (</a:t>
            </a:r>
            <a:r>
              <a:rPr b="1">
                <a:solidFill>
                  <a:schemeClr val="accent2">
                    <a:satOff val="-4966"/>
                    <a:lumOff val="-10549"/>
                  </a:schemeClr>
                </a:solidFill>
              </a:rPr>
              <a:t>1998</a:t>
            </a:r>
            <a:r>
              <a:t>) RISØ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Currently 2.5+1 people full time plus students</a:t>
            </a:r>
          </a:p>
        </p:txBody>
      </p:sp>
      <p:sp>
        <p:nvSpPr>
          <p:cNvPr id="31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1" name="Group"/>
          <p:cNvGrpSpPr/>
          <p:nvPr/>
        </p:nvGrpSpPr>
        <p:grpSpPr>
          <a:xfrm>
            <a:off x="-46311" y="-30684"/>
            <a:ext cx="9952634" cy="6735370"/>
            <a:chOff x="-95250" y="-95250"/>
            <a:chExt cx="9952632" cy="6735368"/>
          </a:xfrm>
        </p:grpSpPr>
        <p:pic>
          <p:nvPicPr>
            <p:cNvPr id="317" name="Oval" descr="Oval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95251" y="-95251"/>
              <a:ext cx="9952634" cy="6735370"/>
            </a:xfrm>
            <a:prstGeom prst="rect">
              <a:avLst/>
            </a:prstGeom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</p:pic>
        <p:pic>
          <p:nvPicPr>
            <p:cNvPr id="318" name="Oval" descr="Oval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800" y="292099"/>
              <a:ext cx="9025534" cy="5938294"/>
            </a:xfrm>
            <a:prstGeom prst="rect">
              <a:avLst/>
            </a:prstGeom>
            <a:effectLst>
              <a:outerShdw sx="100000" sy="100000" kx="0" ky="0" algn="b" rotWithShape="0" blurRad="38100" dist="23000" dir="5400000">
                <a:srgbClr val="000000">
                  <a:alpha val="9542"/>
                </a:srgbClr>
              </a:outerShdw>
            </a:effectLst>
          </p:spPr>
        </p:pic>
        <p:pic>
          <p:nvPicPr>
            <p:cNvPr id="319" name="Oval" descr="Oval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3854" y="640085"/>
              <a:ext cx="8164513" cy="5152331"/>
            </a:xfrm>
            <a:prstGeom prst="rect">
              <a:avLst/>
            </a:prstGeom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</p:pic>
        <p:pic>
          <p:nvPicPr>
            <p:cNvPr id="320" name="logo-20th-anniversary-hr.png" descr="logo-20th-anniversary-hr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807328" y="2610240"/>
              <a:ext cx="1629692" cy="88182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</p:pic>
        <p:sp>
          <p:nvSpPr>
            <p:cNvPr id="321" name="v. 1.0 1998 v. 2.5 2018"/>
            <p:cNvSpPr txBox="1"/>
            <p:nvPr/>
          </p:nvSpPr>
          <p:spPr>
            <a:xfrm>
              <a:off x="1020769" y="2667308"/>
              <a:ext cx="1989794" cy="942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z="3000">
                  <a:solidFill>
                    <a:srgbClr val="C9AB54"/>
                  </a:solidFill>
                </a:defRPr>
              </a:pPr>
              <a:r>
                <a:t>v. 1.0 1998</a:t>
              </a:r>
              <a:br/>
              <a:r>
                <a:t>v. 2.5 2018</a:t>
              </a:r>
            </a:p>
          </p:txBody>
        </p:sp>
        <p:pic>
          <p:nvPicPr>
            <p:cNvPr id="322" name="Unknown.png" descr="Unknown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15011" t="28091" r="15011" b="28091"/>
            <a:stretch>
              <a:fillRect/>
            </a:stretch>
          </p:blipFill>
          <p:spPr>
            <a:xfrm>
              <a:off x="4351411" y="888688"/>
              <a:ext cx="889476" cy="349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0" name="Group"/>
            <p:cNvGrpSpPr/>
            <p:nvPr/>
          </p:nvGrpSpPr>
          <p:grpSpPr>
            <a:xfrm>
              <a:off x="2917606" y="1527277"/>
              <a:ext cx="3837126" cy="4005717"/>
              <a:chOff x="0" y="0"/>
              <a:chExt cx="3837125" cy="4005716"/>
            </a:xfrm>
          </p:grpSpPr>
          <p:grpSp>
            <p:nvGrpSpPr>
              <p:cNvPr id="328" name="Group"/>
              <p:cNvGrpSpPr/>
              <p:nvPr/>
            </p:nvGrpSpPr>
            <p:grpSpPr>
              <a:xfrm>
                <a:off x="0" y="0"/>
                <a:ext cx="3837126" cy="3307989"/>
                <a:chOff x="0" y="0"/>
                <a:chExt cx="3837125" cy="3307988"/>
              </a:xfrm>
            </p:grpSpPr>
            <p:pic>
              <p:nvPicPr>
                <p:cNvPr id="323" name="logoill.pdf" descr="logoill.pdf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2572742" y="2429812"/>
                  <a:ext cx="868577" cy="8302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76200" dist="63500" dir="5400000">
                    <a:srgbClr val="000000">
                      <a:alpha val="45000"/>
                    </a:srgbClr>
                  </a:outerShdw>
                </a:effectLst>
              </p:spPr>
            </p:pic>
            <p:pic>
              <p:nvPicPr>
                <p:cNvPr id="324" name="mcstas-logo.pdf" descr="mcstas-logo.pdf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0" y="0"/>
                  <a:ext cx="3837126" cy="22546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76200" dist="63500" dir="5400000">
                    <a:srgbClr val="000000">
                      <a:alpha val="45000"/>
                    </a:srgbClr>
                  </a:outerShdw>
                </a:effectLst>
              </p:spPr>
            </p:pic>
            <p:pic>
              <p:nvPicPr>
                <p:cNvPr id="325" name="PSI-Logo_trans.png" descr="PSI-Logo_trans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1429301" y="2649704"/>
                  <a:ext cx="1081140" cy="3958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76200" dist="63500" dir="5400000">
                    <a:srgbClr val="000000">
                      <a:alpha val="45000"/>
                    </a:srgbClr>
                  </a:outerShdw>
                </a:effectLst>
              </p:spPr>
            </p:pic>
            <p:pic>
              <p:nvPicPr>
                <p:cNvPr id="326" name="ku-logo.pdf" descr="ku-logo.pdf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692661" y="2385833"/>
                  <a:ext cx="678708" cy="92215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</p:pic>
            <p:pic>
              <p:nvPicPr>
                <p:cNvPr id="327" name="DTU_logo.png" descr="DTU_logo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2385833"/>
                  <a:ext cx="634306" cy="92101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</p:pic>
          </p:grpSp>
          <p:pic>
            <p:nvPicPr>
              <p:cNvPr id="329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136261" y="3211155"/>
                <a:ext cx="1476646" cy="7945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334" name="Flexible, general simulation utility for neutron scattering experi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3136"/>
            </a:pPr>
            <a:r>
              <a:t>Flexible, general simulation utility for neutron scattering experiments.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Original design for Monte carlo Simulation of triple axis spectrometers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Developed at RISØ DTU, KU and ILL, Grenoble.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V. 1.0 by K Nielsen &amp; K Lefmann (1998)</a:t>
            </a:r>
          </a:p>
          <a:p>
            <a:pPr marL="224027" indent="-224027" defTabSz="896111">
              <a:spcBef>
                <a:spcPts val="900"/>
              </a:spcBef>
              <a:defRPr sz="3136"/>
            </a:pPr>
          </a:p>
          <a:p>
            <a:pPr marL="224027" indent="-224027" defTabSz="896111">
              <a:spcBef>
                <a:spcPts val="900"/>
              </a:spcBef>
              <a:defRPr sz="3136"/>
            </a:pPr>
            <a:r>
              <a:t>Currently 2.5+1 people full time plus students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4"/>
          <p:cNvSpPr txBox="1"/>
          <p:nvPr/>
        </p:nvSpPr>
        <p:spPr>
          <a:xfrm>
            <a:off x="941206" y="7340456"/>
            <a:ext cx="127001" cy="14021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Clr>
                <a:srgbClr val="9A9A9A"/>
              </a:buClr>
              <a:defRPr sz="9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3107474" y="3413123"/>
            <a:ext cx="1350430" cy="649387"/>
            <a:chOff x="0" y="0"/>
            <a:chExt cx="1350428" cy="649386"/>
          </a:xfrm>
        </p:grpSpPr>
        <p:sp>
          <p:nvSpPr>
            <p:cNvPr id="337" name="Rectangle"/>
            <p:cNvSpPr/>
            <p:nvPr/>
          </p:nvSpPr>
          <p:spPr>
            <a:xfrm>
              <a:off x="0" y="149843"/>
              <a:ext cx="1324116" cy="355706"/>
            </a:xfrm>
            <a:prstGeom prst="rect">
              <a:avLst/>
            </a:prstGeom>
            <a:noFill/>
            <a:ln w="127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1485" marR="31485" defTabSz="348061">
                <a:lnSpc>
                  <a:spcPct val="93000"/>
                </a:lnSpc>
                <a:defRPr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38" name="GNU GPL license…"/>
            <p:cNvSpPr txBox="1"/>
            <p:nvPr/>
          </p:nvSpPr>
          <p:spPr>
            <a:xfrm>
              <a:off x="18359" y="0"/>
              <a:ext cx="1332070" cy="649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379" tIns="7379" rIns="7379" bIns="7379" numCol="1" anchor="t">
              <a:noAutofit/>
            </a:bodyPr>
            <a:lstStyle/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000">
                  <a:latin typeface="Verdana"/>
                  <a:ea typeface="Verdana"/>
                  <a:cs typeface="Verdana"/>
                  <a:sym typeface="Verdana"/>
                </a:rPr>
                <a:t> GNU GPL license</a:t>
              </a:r>
              <a:endParaRPr sz="1000">
                <a:latin typeface="Verdana"/>
                <a:ea typeface="Verdana"/>
                <a:cs typeface="Verdana"/>
                <a:sym typeface="Verdana"/>
              </a:endParaRPr>
            </a:p>
            <a:p>
              <a:pPr marL="4106" marR="4106" defTabSz="348061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393700" algn="l"/>
                  <a:tab pos="787400" algn="l"/>
                  <a:tab pos="990600" algn="l"/>
                </a:tabLst>
                <a:defRPr sz="1000"/>
              </a:pPr>
              <a:r>
                <a:t>Open Source</a:t>
              </a:r>
            </a:p>
          </p:txBody>
        </p:sp>
      </p:grpSp>
      <p:sp>
        <p:nvSpPr>
          <p:cNvPr id="340" name="neutron-mc@risoe.dk mailinglist"/>
          <p:cNvSpPr txBox="1"/>
          <p:nvPr/>
        </p:nvSpPr>
        <p:spPr>
          <a:xfrm>
            <a:off x="4659200" y="6092920"/>
            <a:ext cx="4287430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neutron-mc@risoe.dk</a:t>
            </a:r>
            <a:r>
              <a:t> mailinglist</a:t>
            </a:r>
          </a:p>
        </p:txBody>
      </p:sp>
      <p:sp>
        <p:nvSpPr>
          <p:cNvPr id="341" name="Project website at…"/>
          <p:cNvSpPr txBox="1"/>
          <p:nvPr/>
        </p:nvSpPr>
        <p:spPr>
          <a:xfrm>
            <a:off x="1279438" y="5881377"/>
            <a:ext cx="346093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/>
          <a:p>
            <a:pPr>
              <a:buClr>
                <a:srgbClr val="000000"/>
              </a:buClr>
            </a:pPr>
            <a:r>
              <a:t>Project website at</a:t>
            </a:r>
          </a:p>
          <a:p>
            <a:pPr>
              <a:buClr>
                <a:srgbClr val="000000"/>
              </a:buCl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342" name="McStas_Website.png" descr="McStas_Websit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5987491" y="2767272"/>
            <a:ext cx="3642933" cy="286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McXtrace_page.png" descr="McXtrace_p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600" y="1272530"/>
            <a:ext cx="8348824" cy="6004787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McXtrace - since jan 2009 similar for X-rays"/>
          <p:cNvSpPr txBox="1"/>
          <p:nvPr/>
        </p:nvSpPr>
        <p:spPr>
          <a:xfrm>
            <a:off x="148663" y="69864"/>
            <a:ext cx="11018771" cy="75915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buClr>
                <a:srgbClr val="000000"/>
              </a:buClr>
              <a:defRPr sz="2600"/>
            </a:lvl1pPr>
          </a:lstStyle>
          <a:p>
            <a:pPr/>
            <a:r>
              <a:t>McXtrace - since jan 2009 similar for X-rays</a:t>
            </a:r>
          </a:p>
        </p:txBody>
      </p:sp>
      <p:sp>
        <p:nvSpPr>
          <p:cNvPr id="345" name="Synergy, knowledge transfer, shared infrastructure"/>
          <p:cNvSpPr txBox="1"/>
          <p:nvPr/>
        </p:nvSpPr>
        <p:spPr>
          <a:xfrm>
            <a:off x="1404217" y="6578148"/>
            <a:ext cx="7047323" cy="28041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103414" indent="-103414" defTabSz="1003597">
              <a:spcBef>
                <a:spcPts val="400"/>
              </a:spcBef>
              <a:buClr>
                <a:srgbClr val="AD4642"/>
              </a:buClr>
              <a:buSzPct val="171000"/>
              <a:buChar char="•"/>
              <a:defRPr sz="1600"/>
            </a:lvl1pPr>
          </a:lstStyle>
          <a:p>
            <a:pPr/>
            <a:r>
              <a:t> Synergy, knowledge transfer, shared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amCharts-1.pdf" descr="amChar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9" y="1139120"/>
            <a:ext cx="10060438" cy="643618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Used in many pl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in many places</a:t>
            </a:r>
          </a:p>
        </p:txBody>
      </p:sp>
      <p:sp>
        <p:nvSpPr>
          <p:cNvPr id="3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0450" y="2276231"/>
            <a:ext cx="1062659" cy="57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logoill.pdf" descr="logoil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1839" y="3712502"/>
            <a:ext cx="468021" cy="44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SI-Logo_trans.png" descr="PSI-Logo_tra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84571" y="3431111"/>
            <a:ext cx="582557" cy="213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" y="3974400"/>
            <a:ext cx="1107771" cy="29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161" y="4379536"/>
            <a:ext cx="1225246" cy="63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73912" y="6347109"/>
            <a:ext cx="582557" cy="765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7701" y="5159254"/>
            <a:ext cx="850451" cy="778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631" y="5165568"/>
            <a:ext cx="977155" cy="44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979832" y="6243445"/>
            <a:ext cx="990954" cy="26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79721" y="4379536"/>
            <a:ext cx="84384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453192" y="4331177"/>
            <a:ext cx="478198" cy="16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505474" y="4588018"/>
            <a:ext cx="373633" cy="21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645778" y="3331934"/>
            <a:ext cx="267687" cy="26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955953" y="3436669"/>
            <a:ext cx="478198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455574" y="3111090"/>
            <a:ext cx="376132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042241" y="6671971"/>
            <a:ext cx="850450" cy="496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543124" y="4169147"/>
            <a:ext cx="893312" cy="37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483184" y="4712253"/>
            <a:ext cx="694564" cy="349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034483" y="4425152"/>
            <a:ext cx="694564" cy="223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What is McStas use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McStas used for?</a:t>
            </a:r>
          </a:p>
        </p:txBody>
      </p:sp>
      <p:sp>
        <p:nvSpPr>
          <p:cNvPr id="372" name="Instr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t>Instrumentation</a:t>
            </a:r>
          </a:p>
          <a:p>
            <a:pPr>
              <a:defRPr sz="2900"/>
            </a:pPr>
            <a:r>
              <a:t>Planning</a:t>
            </a:r>
          </a:p>
          <a:p>
            <a:pPr>
              <a:defRPr sz="2900"/>
            </a:pPr>
            <a:r>
              <a:t>Construction</a:t>
            </a:r>
          </a:p>
          <a:p>
            <a:pPr>
              <a:defRPr sz="2900"/>
            </a:pPr>
            <a:r>
              <a:t>Virtual experiments</a:t>
            </a:r>
          </a:p>
          <a:p>
            <a:pPr>
              <a:defRPr sz="2900"/>
            </a:pPr>
            <a:r>
              <a:t>Data analysis</a:t>
            </a:r>
          </a:p>
          <a:p>
            <a:pPr>
              <a:defRPr sz="2900"/>
            </a:pPr>
            <a:r>
              <a:t>Teaching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7" name="Group"/>
          <p:cNvGrpSpPr/>
          <p:nvPr/>
        </p:nvGrpSpPr>
        <p:grpSpPr>
          <a:xfrm>
            <a:off x="445566" y="5431234"/>
            <a:ext cx="4538327" cy="1846727"/>
            <a:chOff x="0" y="0"/>
            <a:chExt cx="4538326" cy="1846726"/>
          </a:xfrm>
        </p:grpSpPr>
        <p:pic>
          <p:nvPicPr>
            <p:cNvPr id="374" name="image.png" descr="image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96131" y="245177"/>
              <a:ext cx="1742196" cy="1509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age.png" descr="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8324" y="116146"/>
              <a:ext cx="1858342" cy="1730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22749" cy="18330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8" name="(KU, DTU)"/>
          <p:cNvSpPr txBox="1"/>
          <p:nvPr/>
        </p:nvSpPr>
        <p:spPr>
          <a:xfrm>
            <a:off x="1145225" y="4619501"/>
            <a:ext cx="273775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48061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393700" algn="l"/>
                <a:tab pos="787400" algn="l"/>
                <a:tab pos="1193800" algn="l"/>
                <a:tab pos="12319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379" name="Arrow"/>
          <p:cNvSpPr/>
          <p:nvPr/>
        </p:nvSpPr>
        <p:spPr>
          <a:xfrm rot="234512">
            <a:off x="2686857" y="2011991"/>
            <a:ext cx="1874580" cy="191866"/>
          </a:xfrm>
          <a:prstGeom prst="rightArrow">
            <a:avLst>
              <a:gd name="adj1" fmla="val 32632"/>
              <a:gd name="adj2" fmla="val 153846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Arrow"/>
          <p:cNvSpPr/>
          <p:nvPr/>
        </p:nvSpPr>
        <p:spPr>
          <a:xfrm rot="291414">
            <a:off x="3782404" y="3325578"/>
            <a:ext cx="1712020" cy="214003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Arrow"/>
          <p:cNvSpPr/>
          <p:nvPr/>
        </p:nvSpPr>
        <p:spPr>
          <a:xfrm rot="880237">
            <a:off x="2981799" y="4021699"/>
            <a:ext cx="1712021" cy="214003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Arrow"/>
          <p:cNvSpPr/>
          <p:nvPr/>
        </p:nvSpPr>
        <p:spPr>
          <a:xfrm rot="5349631">
            <a:off x="670677" y="4919653"/>
            <a:ext cx="863390" cy="214004"/>
          </a:xfrm>
          <a:prstGeom prst="rightArrow">
            <a:avLst>
              <a:gd name="adj1" fmla="val 32000"/>
              <a:gd name="adj2" fmla="val 1517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3" name="XESS_chopper_and_elliptic_guide.png" descr="XESS_chopper_and_elliptic_guid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3795" y="1665285"/>
            <a:ext cx="2283426" cy="155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XESS_sample_region_plus_detector.png" descr="XESS_sample_region_plus_detect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45231" y="1313532"/>
            <a:ext cx="2462278" cy="167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.jpg" descr="image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9061" y="3054241"/>
            <a:ext cx="2572828" cy="1748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.jpg" descr="image.jp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15422" y="4511059"/>
            <a:ext cx="2649204" cy="2759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rcRect l="7838" t="23248" r="65489" b="56762"/>
          <a:stretch>
            <a:fillRect/>
          </a:stretch>
        </p:blipFill>
        <p:spPr>
          <a:xfrm>
            <a:off x="6126842" y="3740868"/>
            <a:ext cx="703509" cy="562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.png" descr="image.png"/>
          <p:cNvPicPr>
            <a:picLocks noChangeAspect="0"/>
          </p:cNvPicPr>
          <p:nvPr/>
        </p:nvPicPr>
        <p:blipFill>
          <a:blip r:embed="rId10">
            <a:extLst/>
          </a:blip>
          <a:srcRect l="7548" t="18751" r="65811" b="59535"/>
          <a:stretch>
            <a:fillRect/>
          </a:stretch>
        </p:blipFill>
        <p:spPr>
          <a:xfrm>
            <a:off x="6126842" y="3174371"/>
            <a:ext cx="703508" cy="562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liability - cross compari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Reliability - cross comparisons</a:t>
            </a:r>
          </a:p>
        </p:txBody>
      </p:sp>
      <p:sp>
        <p:nvSpPr>
          <p:cNvPr id="391" name="Much effort has gone into th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5725" indent="-85725">
              <a:defRPr sz="1600"/>
            </a:pPr>
            <a:r>
              <a:t>Much effort has gone into this</a:t>
            </a:r>
          </a:p>
          <a:p>
            <a:pPr marL="85725" indent="-85725">
              <a:defRPr sz="1600"/>
            </a:pPr>
            <a:r>
              <a:t>Here: simulations vs. exp. at powder diffract. DMC, PSI</a:t>
            </a:r>
          </a:p>
          <a:p>
            <a:pPr marL="85725" indent="-85725">
              <a:defRPr sz="1600"/>
            </a:pPr>
            <a:r>
              <a:t>The bottom line is</a:t>
            </a:r>
          </a:p>
          <a:p>
            <a:pPr marL="85725" indent="-85725">
              <a:defRPr sz="1600"/>
            </a:pPr>
            <a:r>
              <a:t>McStas agree very well with other packages (NISP, Vitess, IDEAS, RESTRAX, McVine ...)</a:t>
            </a:r>
          </a:p>
          <a:p>
            <a:pPr marL="85725" indent="-85725">
              <a:defRPr sz="1600"/>
            </a:pPr>
            <a:r>
              <a:t>Experimental line shapes are within 5%</a:t>
            </a:r>
          </a:p>
          <a:p>
            <a:pPr marL="85725" indent="-85725">
              <a:defRPr sz="1600"/>
            </a:pPr>
            <a:r>
              <a:t>Absolute intensities are within 10% </a:t>
            </a:r>
          </a:p>
          <a:p>
            <a:pPr marL="85725" indent="-85725">
              <a:defRPr sz="1600"/>
            </a:pPr>
            <a:r>
              <a:t>Common understanding: McStas and similar codes are reliable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859" y="3714736"/>
            <a:ext cx="4066047" cy="276727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P. Willendrup et al., Physica B, 386, (2006), 1032."/>
          <p:cNvSpPr txBox="1"/>
          <p:nvPr/>
        </p:nvSpPr>
        <p:spPr>
          <a:xfrm>
            <a:off x="5398063" y="6648834"/>
            <a:ext cx="3033006" cy="23016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0369" marR="30369" defTabSz="354210">
              <a:buClr>
                <a:srgbClr val="000000"/>
              </a:buClr>
              <a:buFont typeface="Arial"/>
              <a:tabLst>
                <a:tab pos="12700" algn="l"/>
                <a:tab pos="266700" algn="l"/>
                <a:tab pos="520700" algn="l"/>
                <a:tab pos="787400" algn="l"/>
                <a:tab pos="1028700" algn="l"/>
                <a:tab pos="1282700" algn="l"/>
                <a:tab pos="1524000" algn="l"/>
                <a:tab pos="1778000" algn="l"/>
                <a:tab pos="2032000" algn="l"/>
                <a:tab pos="2286000" algn="l"/>
                <a:tab pos="2540000" algn="l"/>
                <a:tab pos="2794000" algn="l"/>
                <a:tab pos="3035300" algn="l"/>
                <a:tab pos="3289300" algn="l"/>
                <a:tab pos="3543300" algn="l"/>
                <a:tab pos="3797300" algn="l"/>
                <a:tab pos="4038600" algn="l"/>
                <a:tab pos="4305300" algn="l"/>
                <a:tab pos="4559300" algn="l"/>
                <a:tab pos="4800600" algn="l"/>
                <a:tab pos="5067300" algn="l"/>
              </a:tabLst>
              <a:defRPr sz="1000"/>
            </a:lvl1pPr>
          </a:lstStyle>
          <a:p>
            <a:pPr/>
            <a:r>
              <a:t>P. Willendrup et al., Physica B, 386, (2006), 1032.</a:t>
            </a:r>
          </a:p>
        </p:txBody>
      </p:sp>
      <p:pic>
        <p:nvPicPr>
          <p:cNvPr id="39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159" y="3726594"/>
            <a:ext cx="3291211" cy="2768796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E. Farhi, P. Willendrup et al., in preparation"/>
          <p:cNvSpPr txBox="1"/>
          <p:nvPr/>
        </p:nvSpPr>
        <p:spPr>
          <a:xfrm>
            <a:off x="1124470" y="6648834"/>
            <a:ext cx="2634130" cy="23016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0369" marR="30369" defTabSz="354210">
              <a:buClr>
                <a:srgbClr val="000000"/>
              </a:buClr>
              <a:buFont typeface="Arial"/>
              <a:tabLst>
                <a:tab pos="12700" algn="l"/>
                <a:tab pos="266700" algn="l"/>
                <a:tab pos="520700" algn="l"/>
                <a:tab pos="787400" algn="l"/>
                <a:tab pos="1028700" algn="l"/>
                <a:tab pos="1282700" algn="l"/>
                <a:tab pos="1524000" algn="l"/>
                <a:tab pos="1778000" algn="l"/>
                <a:tab pos="2032000" algn="l"/>
                <a:tab pos="2286000" algn="l"/>
                <a:tab pos="2540000" algn="l"/>
                <a:tab pos="2794000" algn="l"/>
                <a:tab pos="3035300" algn="l"/>
                <a:tab pos="3289300" algn="l"/>
                <a:tab pos="3543300" algn="l"/>
                <a:tab pos="3797300" algn="l"/>
                <a:tab pos="4038600" algn="l"/>
                <a:tab pos="4305300" algn="l"/>
                <a:tab pos="4559300" algn="l"/>
                <a:tab pos="4800600" algn="l"/>
                <a:tab pos="5067300" algn="l"/>
              </a:tabLst>
              <a:defRPr sz="1000"/>
            </a:lvl1pPr>
          </a:lstStyle>
          <a:p>
            <a:pPr/>
            <a:r>
              <a:t>E. Farhi, P. Willendrup et al., in preparation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855" t="5205" r="39855" b="0"/>
          <a:stretch>
            <a:fillRect/>
          </a:stretch>
        </p:blipFill>
        <p:spPr>
          <a:xfrm>
            <a:off x="8398693" y="1366639"/>
            <a:ext cx="1672542" cy="5204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"/>
          <p:cNvGrpSpPr/>
          <p:nvPr/>
        </p:nvGrpSpPr>
        <p:grpSpPr>
          <a:xfrm>
            <a:off x="378746" y="6980907"/>
            <a:ext cx="8634298" cy="533361"/>
            <a:chOff x="-819517" y="0"/>
            <a:chExt cx="8634296" cy="533360"/>
          </a:xfrm>
        </p:grpSpPr>
        <p:pic>
          <p:nvPicPr>
            <p:cNvPr id="399" name="mcstas-logo.pdf" descr="mcstas-logo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1324" y="103311"/>
              <a:ext cx="553455" cy="32521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00" name="logoill.pdf" descr="logoill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12536" y="81206"/>
              <a:ext cx="388004" cy="37088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01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02589" y="177283"/>
              <a:ext cx="484492" cy="1773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02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73709" y="59035"/>
              <a:ext cx="30415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3" name="DTU_logo.png" descr="DTU_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63307" y="59035"/>
              <a:ext cx="284252" cy="412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droppedImage.pdf" descr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425934" y="59380"/>
              <a:ext cx="776540" cy="413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202473" y="0"/>
              <a:ext cx="464902" cy="464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6" name="ORNL McStas workshop, October 18th-19th 2018"/>
            <p:cNvSpPr txBox="1"/>
            <p:nvPr/>
          </p:nvSpPr>
          <p:spPr>
            <a:xfrm>
              <a:off x="-819518" y="269106"/>
              <a:ext cx="3464308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200"/>
              </a:lvl1pPr>
            </a:lstStyle>
            <a:p>
              <a:pPr/>
              <a:r>
                <a:t>ORNL McStas workshop, October 18th-19th 2018</a:t>
              </a:r>
            </a:p>
          </p:txBody>
        </p:sp>
      </p:grpSp>
      <p:pic>
        <p:nvPicPr>
          <p:cNvPr id="408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4262" y="2494235"/>
            <a:ext cx="7961027" cy="39628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Group"/>
          <p:cNvGrpSpPr/>
          <p:nvPr/>
        </p:nvGrpSpPr>
        <p:grpSpPr>
          <a:xfrm>
            <a:off x="2600349" y="4147219"/>
            <a:ext cx="4257912" cy="745320"/>
            <a:chOff x="0" y="0"/>
            <a:chExt cx="4257910" cy="745318"/>
          </a:xfrm>
        </p:grpSpPr>
        <p:sp>
          <p:nvSpPr>
            <p:cNvPr id="409" name="n"/>
            <p:cNvSpPr/>
            <p:nvPr/>
          </p:nvSpPr>
          <p:spPr>
            <a:xfrm>
              <a:off x="0" y="0"/>
              <a:ext cx="339453" cy="317314"/>
            </a:xfrm>
            <a:prstGeom prst="ellipse">
              <a:avLst/>
            </a:prstGeom>
            <a:solidFill>
              <a:srgbClr val="3A88FE"/>
            </a:solidFill>
            <a:ln w="127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138" tIns="22138" rIns="22138" bIns="22138" numCol="1" anchor="ctr">
              <a:noAutofit/>
            </a:bodyPr>
            <a:lstStyle>
              <a:lvl1pPr defTabSz="501798">
                <a:buClr>
                  <a:srgbClr val="000000"/>
                </a:buClr>
                <a:defRPr b="1" i="0" sz="11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10" name="n"/>
            <p:cNvSpPr/>
            <p:nvPr/>
          </p:nvSpPr>
          <p:spPr>
            <a:xfrm>
              <a:off x="3918458" y="428004"/>
              <a:ext cx="339453" cy="317315"/>
            </a:xfrm>
            <a:prstGeom prst="ellipse">
              <a:avLst/>
            </a:prstGeom>
            <a:solidFill>
              <a:srgbClr val="3A88FE"/>
            </a:solidFill>
            <a:ln w="127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138" tIns="22138" rIns="22138" bIns="22138" numCol="1" anchor="ctr">
              <a:noAutofit/>
            </a:bodyPr>
            <a:lstStyle>
              <a:lvl1pPr defTabSz="501798">
                <a:buClr>
                  <a:srgbClr val="000000"/>
                </a:buClr>
                <a:defRPr b="1" i="0" sz="11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412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8" name="Group"/>
          <p:cNvGrpSpPr/>
          <p:nvPr/>
        </p:nvGrpSpPr>
        <p:grpSpPr>
          <a:xfrm>
            <a:off x="8881953" y="38100"/>
            <a:ext cx="1181533" cy="976511"/>
            <a:chOff x="0" y="0"/>
            <a:chExt cx="1181531" cy="976510"/>
          </a:xfrm>
        </p:grpSpPr>
        <p:grpSp>
          <p:nvGrpSpPr>
            <p:cNvPr id="416" name="Group"/>
            <p:cNvGrpSpPr/>
            <p:nvPr/>
          </p:nvGrpSpPr>
          <p:grpSpPr>
            <a:xfrm>
              <a:off x="6565" y="0"/>
              <a:ext cx="1168401" cy="673100"/>
              <a:chOff x="0" y="0"/>
              <a:chExt cx="1168400" cy="673100"/>
            </a:xfrm>
          </p:grpSpPr>
          <p:pic>
            <p:nvPicPr>
              <p:cNvPr id="414" name="Image" descr="Image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11684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5" name="Image" descr="Image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350" y="355600"/>
                <a:ext cx="1155700" cy="317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17" name="October 2018"/>
            <p:cNvSpPr txBox="1"/>
            <p:nvPr/>
          </p:nvSpPr>
          <p:spPr>
            <a:xfrm>
              <a:off x="0" y="687687"/>
              <a:ext cx="118153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October 2018</a:t>
              </a:r>
            </a:p>
          </p:txBody>
        </p:sp>
      </p:grpSp>
      <p:sp>
        <p:nvSpPr>
          <p:cNvPr id="419" name="Line"/>
          <p:cNvSpPr/>
          <p:nvPr/>
        </p:nvSpPr>
        <p:spPr>
          <a:xfrm flipV="1">
            <a:off x="8046631" y="1556590"/>
            <a:ext cx="185466" cy="643854"/>
          </a:xfrm>
          <a:prstGeom prst="line">
            <a:avLst/>
          </a:prstGeom>
          <a:ln w="12700">
            <a:solidFill>
              <a:srgbClr val="FF6251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20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9777" y="95932"/>
            <a:ext cx="4282356" cy="1688237"/>
          </a:xfrm>
          <a:prstGeom prst="rect">
            <a:avLst/>
          </a:prstGeom>
          <a:ln w="25400">
            <a:solidFill>
              <a:srgbClr val="0061FF"/>
            </a:solidFill>
            <a:miter lim="400000"/>
          </a:ln>
        </p:spPr>
      </p:pic>
      <p:sp>
        <p:nvSpPr>
          <p:cNvPr id="421" name="Time (t)"/>
          <p:cNvSpPr txBox="1"/>
          <p:nvPr/>
        </p:nvSpPr>
        <p:spPr>
          <a:xfrm>
            <a:off x="3257115" y="1357808"/>
            <a:ext cx="1022855" cy="33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422" name="Line"/>
          <p:cNvSpPr/>
          <p:nvPr/>
        </p:nvSpPr>
        <p:spPr>
          <a:xfrm flipV="1">
            <a:off x="2865892" y="1730698"/>
            <a:ext cx="382749" cy="2413524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 flipV="1">
            <a:off x="3224254" y="1727989"/>
            <a:ext cx="3325629" cy="2825847"/>
          </a:xfrm>
          <a:prstGeom prst="line">
            <a:avLst/>
          </a:prstGeom>
          <a:ln w="12700">
            <a:solidFill>
              <a:srgbClr val="0061FF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24" name="droppedImage.png" descr="dropped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44810" y="6309382"/>
            <a:ext cx="3623283" cy="1114857"/>
          </a:xfrm>
          <a:prstGeom prst="rect">
            <a:avLst/>
          </a:prstGeom>
          <a:ln w="25400">
            <a:solidFill>
              <a:srgbClr val="4F7A28"/>
            </a:solidFill>
            <a:miter lim="400000"/>
          </a:ln>
        </p:spPr>
      </p:pic>
      <p:sp>
        <p:nvSpPr>
          <p:cNvPr id="425" name="Line"/>
          <p:cNvSpPr/>
          <p:nvPr/>
        </p:nvSpPr>
        <p:spPr>
          <a:xfrm>
            <a:off x="1490039" y="3658623"/>
            <a:ext cx="548036" cy="2637673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6" name="Line"/>
          <p:cNvSpPr/>
          <p:nvPr/>
        </p:nvSpPr>
        <p:spPr>
          <a:xfrm flipH="1" flipV="1">
            <a:off x="4291269" y="7124636"/>
            <a:ext cx="1850614" cy="22539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7" name="Line"/>
          <p:cNvSpPr/>
          <p:nvPr/>
        </p:nvSpPr>
        <p:spPr>
          <a:xfrm flipH="1">
            <a:off x="2853209" y="5962435"/>
            <a:ext cx="881608" cy="364935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8" name="Local, internal coordinate system!"/>
          <p:cNvSpPr txBox="1"/>
          <p:nvPr/>
        </p:nvSpPr>
        <p:spPr>
          <a:xfrm>
            <a:off x="5537348" y="6693110"/>
            <a:ext cx="3866804" cy="64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138" tIns="22138" rIns="22138" bIns="22138">
            <a:spAutoFit/>
          </a:bodyPr>
          <a:lstStyle>
            <a:lvl1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429" name="Line"/>
          <p:cNvSpPr/>
          <p:nvPr/>
        </p:nvSpPr>
        <p:spPr>
          <a:xfrm flipH="1">
            <a:off x="7360059" y="4257910"/>
            <a:ext cx="946235" cy="2539666"/>
          </a:xfrm>
          <a:prstGeom prst="line">
            <a:avLst/>
          </a:prstGeom>
          <a:ln w="12700">
            <a:solidFill>
              <a:srgbClr val="4F7A28"/>
            </a:solidFill>
            <a:miter lim="400000"/>
            <a:headEnd type="stealth"/>
          </a:ln>
        </p:spPr>
        <p:txBody>
          <a:bodyPr lIns="29517" tIns="29517" rIns="29517" bIns="29517"/>
          <a:lstStyle/>
          <a:p>
            <a:pPr defTabSz="265658">
              <a:defRPr i="0" sz="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30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2173" y="2023684"/>
            <a:ext cx="2398676" cy="14094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</p:pic>
      <p:pic>
        <p:nvPicPr>
          <p:cNvPr id="431" name="droppedImage.png" descr="dropped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385979" y="81173"/>
            <a:ext cx="3298590" cy="1487600"/>
          </a:xfrm>
          <a:prstGeom prst="rect">
            <a:avLst/>
          </a:prstGeom>
          <a:ln w="25400">
            <a:solidFill>
              <a:srgbClr val="E63B7A"/>
            </a:solidFill>
            <a:miter lim="400000"/>
          </a:ln>
        </p:spPr>
      </p:pic>
      <p:sp>
        <p:nvSpPr>
          <p:cNvPr id="432" name="Oval"/>
          <p:cNvSpPr/>
          <p:nvPr/>
        </p:nvSpPr>
        <p:spPr>
          <a:xfrm>
            <a:off x="681707" y="1549672"/>
            <a:ext cx="8936448" cy="5180336"/>
          </a:xfrm>
          <a:prstGeom prst="ellipse">
            <a:avLst/>
          </a:prstGeom>
          <a:ln w="12700">
            <a:solidFill>
              <a:srgbClr val="FF4013"/>
            </a:solidFill>
            <a:miter lim="400000"/>
          </a:ln>
        </p:spPr>
        <p:txBody>
          <a:bodyPr lIns="22138" tIns="22138" rIns="22138" bIns="22138" anchor="ctr"/>
          <a:lstStyle/>
          <a:p>
            <a:pPr defTabSz="501798">
              <a:buClr>
                <a:srgbClr val="000000"/>
              </a:buClr>
              <a:defRPr i="0"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In the big pictu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big picture…</a:t>
            </a:r>
          </a:p>
        </p:txBody>
      </p:sp>
      <p:sp>
        <p:nvSpPr>
          <p:cNvPr id="43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79" y="2682155"/>
            <a:ext cx="9121089" cy="263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McSta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overview</a:t>
            </a:r>
          </a:p>
        </p:txBody>
      </p:sp>
      <p:sp>
        <p:nvSpPr>
          <p:cNvPr id="440" name="Portable code (Unix/Linux/Mac/Windoz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Portable code (Unix/Linux/Mac/Windoze)</a:t>
            </a:r>
          </a:p>
          <a:p>
            <a:pPr marL="171450" indent="-171450">
              <a:defRPr sz="2400"/>
            </a:pPr>
          </a:p>
          <a:p>
            <a:pPr marL="85725" indent="-85725">
              <a:defRPr sz="1200"/>
            </a:pPr>
          </a:p>
          <a:p>
            <a:pPr marL="85725" indent="-85725">
              <a:defRPr sz="1200"/>
            </a:pPr>
          </a:p>
          <a:p>
            <a:pPr marL="85725" indent="-85725">
              <a:defRPr sz="1200"/>
            </a:pPr>
            <a:r>
              <a:t>Ran on everything from iPhone to 1000+ node cluster!</a:t>
            </a:r>
          </a:p>
          <a:p>
            <a:pPr marL="85725" indent="-85725">
              <a:defRPr sz="1200"/>
            </a:pPr>
          </a:p>
          <a:p>
            <a:pPr marL="171450" indent="-171450">
              <a:defRPr sz="2400"/>
            </a:pPr>
            <a:r>
              <a:t>'Component' files (~100) inserted from library</a:t>
            </a:r>
          </a:p>
          <a:p>
            <a:pPr lvl="2" marL="1028700" indent="-114300">
              <a:defRPr sz="1200"/>
            </a:pPr>
            <a:r>
              <a:t>Sources</a:t>
            </a:r>
          </a:p>
          <a:p>
            <a:pPr lvl="2" marL="1028700" indent="-114300">
              <a:defRPr sz="1200"/>
            </a:pPr>
            <a:r>
              <a:t>Optics</a:t>
            </a:r>
          </a:p>
          <a:p>
            <a:pPr lvl="2" marL="1028700" indent="-114300">
              <a:defRPr sz="1200"/>
            </a:pPr>
            <a:r>
              <a:t>Samples</a:t>
            </a:r>
          </a:p>
          <a:p>
            <a:pPr lvl="2" marL="1028700" indent="-114300">
              <a:defRPr sz="1200"/>
            </a:pPr>
            <a:r>
              <a:t>Monitors</a:t>
            </a:r>
          </a:p>
          <a:p>
            <a:pPr lvl="2" marL="1028700" indent="-114300">
              <a:defRPr sz="1200"/>
            </a:pPr>
            <a:r>
              <a:t>If needed, write your own comps</a:t>
            </a:r>
          </a:p>
          <a:p>
            <a:pPr lvl="2" marL="1028700" indent="-114300">
              <a:defRPr sz="1200"/>
            </a:pPr>
          </a:p>
          <a:p>
            <a:pPr marL="171450" indent="-171450">
              <a:defRPr sz="2400"/>
            </a:pPr>
            <a:r>
              <a:t>DSL + ISO-C code gen.</a:t>
            </a:r>
          </a:p>
        </p:txBody>
      </p:sp>
      <p:pic>
        <p:nvPicPr>
          <p:cNvPr id="441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3411" y="4315654"/>
            <a:ext cx="2988656" cy="294062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3" name="linux.pdf" descr="linux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3673" y="1935836"/>
            <a:ext cx="643238" cy="76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Windows.png" descr="Window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7452" y="1832818"/>
            <a:ext cx="984709" cy="98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Mac.png" descr="Ma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4215" y="1872307"/>
            <a:ext cx="889415" cy="889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Windesk.png" descr="Windesk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70393" y="1980406"/>
            <a:ext cx="699918" cy="52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6228" y="3416659"/>
            <a:ext cx="5009333" cy="3625129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Under-the-hood /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Under-the-hood / inner workings</a:t>
            </a:r>
          </a:p>
        </p:txBody>
      </p:sp>
      <p:sp>
        <p:nvSpPr>
          <p:cNvPr id="450" name="Domain-specific-language (DSL) based on compiler technology (LeX+Yac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304"/>
            </a:pPr>
            <a:r>
              <a:t>Domain-specific-language (DSL) based on compiler technology (LeX+Yacc)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Simple Instrument language                        ISO C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marL="164592" indent="-164592" defTabSz="658368">
              <a:spcBef>
                <a:spcPts val="700"/>
              </a:spcBef>
              <a:defRPr sz="2304"/>
            </a:pPr>
            <a:r>
              <a:t>Component codes realizing beamline parts (including user contribs)</a:t>
            </a:r>
          </a:p>
          <a:p>
            <a:pPr marL="164592" indent="-164592" defTabSz="658368">
              <a:spcBef>
                <a:spcPts val="700"/>
              </a:spcBef>
              <a:defRPr sz="2304"/>
            </a:pPr>
          </a:p>
          <a:p>
            <a:pPr marL="164592" indent="-164592" defTabSz="658368">
              <a:spcBef>
                <a:spcPts val="700"/>
              </a:spcBef>
              <a:defRPr sz="2304"/>
            </a:pPr>
            <a:r>
              <a:t>Library of common functions for e.g.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I/O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Random numbers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Physical constants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Propagation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Precession in fields</a:t>
            </a:r>
          </a:p>
          <a:p>
            <a:pPr lvl="2" marL="877824" indent="-219456" defTabSz="658368">
              <a:spcBef>
                <a:spcPts val="700"/>
              </a:spcBef>
              <a:defRPr sz="2304"/>
            </a:pPr>
            <a:r>
              <a:t>...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Arrow"/>
          <p:cNvSpPr/>
          <p:nvPr/>
        </p:nvSpPr>
        <p:spPr>
          <a:xfrm>
            <a:off x="4474716" y="2427820"/>
            <a:ext cx="1261877" cy="125451"/>
          </a:xfrm>
          <a:prstGeom prst="rightArrow">
            <a:avLst>
              <a:gd name="adj1" fmla="val 32000"/>
              <a:gd name="adj2" fmla="val 258824"/>
            </a:avLst>
          </a:prstGeom>
          <a:ln w="12700">
            <a:solidFill>
              <a:srgbClr val="000000"/>
            </a:solidFill>
            <a:miter lim="400000"/>
          </a:ln>
        </p:spPr>
        <p:txBody>
          <a:bodyPr lIns="22138" tIns="22138" rIns="22138" bIns="22138" anchor="ctr"/>
          <a:lstStyle/>
          <a:p>
            <a:pPr>
              <a:buClr>
                <a:srgbClr val="000000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Code generation"/>
          <p:cNvSpPr txBox="1"/>
          <p:nvPr/>
        </p:nvSpPr>
        <p:spPr>
          <a:xfrm>
            <a:off x="4504233" y="2213818"/>
            <a:ext cx="102464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138" tIns="22138" rIns="22138" bIns="22138">
            <a:spAutoFit/>
          </a:bodyPr>
          <a:lstStyle>
            <a:lvl1pPr defTabSz="1003597">
              <a:spcBef>
                <a:spcPts val="400"/>
              </a:spcBef>
              <a:defRPr sz="900"/>
            </a:lvl1pPr>
          </a:lstStyle>
          <a:p>
            <a:pPr/>
            <a:r>
              <a:t>Code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4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67" y="2994468"/>
            <a:ext cx="7119186" cy="2250717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354153" y="2093093"/>
            <a:ext cx="7168551" cy="442372"/>
          </a:xfrm>
          <a:prstGeom prst="rect">
            <a:avLst/>
          </a:prstGeom>
        </p:spPr>
        <p:txBody>
          <a:bodyPr/>
          <a:lstStyle>
            <a:lvl1pPr defTabSz="735499">
              <a:defRPr sz="2482"/>
            </a:lvl1pPr>
          </a:lstStyle>
          <a:p>
            <a:pPr/>
            <a:r>
              <a:t>McStas Tutorial Meeting</a:t>
            </a:r>
          </a:p>
        </p:txBody>
      </p:sp>
      <p:sp>
        <p:nvSpPr>
          <p:cNvPr id="159" name="Subtitle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October 18-19, 2018</a:t>
            </a:r>
          </a:p>
          <a:p>
            <a:pPr/>
            <a:r>
              <a:t>ORNL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840" y="513480"/>
            <a:ext cx="10909180" cy="613641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ll slides and other material found through http://ornl2018.mcstas.org - dropbox link"/>
          <p:cNvSpPr txBox="1"/>
          <p:nvPr/>
        </p:nvSpPr>
        <p:spPr>
          <a:xfrm>
            <a:off x="669578" y="6913130"/>
            <a:ext cx="852885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All slides and other material found through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http://ornl2018.mcstas.org</a:t>
            </a:r>
            <a:r>
              <a:t> - dropbox 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Instrum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 file</a:t>
            </a:r>
          </a:p>
        </p:txBody>
      </p:sp>
      <p:sp>
        <p:nvSpPr>
          <p:cNvPr id="46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646" y="2213818"/>
            <a:ext cx="5903517" cy="464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335" y="3409280"/>
            <a:ext cx="1623468" cy="305268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omponen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 file</a:t>
            </a:r>
          </a:p>
        </p:txBody>
      </p:sp>
      <p:sp>
        <p:nvSpPr>
          <p:cNvPr id="46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06" y="2147403"/>
            <a:ext cx="4058668" cy="5042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9552" y="2162162"/>
            <a:ext cx="3948252" cy="3726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6657" y="5999447"/>
            <a:ext cx="2265840" cy="599577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enerated c-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Generated c-code</a:t>
            </a:r>
          </a:p>
        </p:txBody>
      </p:sp>
      <p:sp>
        <p:nvSpPr>
          <p:cNvPr id="47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018" y="2125265"/>
            <a:ext cx="4752331" cy="5181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497" y="2745134"/>
            <a:ext cx="1927868" cy="305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1625" y="2199059"/>
            <a:ext cx="3848717" cy="4021771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Writing new comps or understanding existing is not that complex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defRPr sz="2904"/>
            </a:lvl1pPr>
          </a:lstStyle>
          <a:p>
            <a:pPr/>
            <a:r>
              <a:t>Writing new comps or understanding existing is not that complex...</a:t>
            </a:r>
          </a:p>
        </p:txBody>
      </p:sp>
      <p:sp>
        <p:nvSpPr>
          <p:cNvPr id="481" name="Check our long list of components and look inside... Most of them are quite simple and short... Statistics:"/>
          <p:cNvSpPr txBox="1"/>
          <p:nvPr>
            <p:ph type="body" idx="1"/>
          </p:nvPr>
        </p:nvSpPr>
        <p:spPr>
          <a:xfrm>
            <a:off x="140760" y="1329915"/>
            <a:ext cx="8961120" cy="5577841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Check our long list of components and look inside... Most of them are quite simple and short... Statistics:</a:t>
            </a:r>
          </a:p>
        </p:txBody>
      </p:sp>
      <p:pic>
        <p:nvPicPr>
          <p:cNvPr id="482" name="determine-lines-code-net-project-800x800.png" descr="determine-lines-code-net-project-800x8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640" y="3104168"/>
            <a:ext cx="2075456" cy="2029335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4" name="Comps_no_lines.pdf" descr="Comps_no_line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530" y="622608"/>
            <a:ext cx="5491032" cy="7770504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(update: 175)"/>
          <p:cNvSpPr txBox="1"/>
          <p:nvPr/>
        </p:nvSpPr>
        <p:spPr>
          <a:xfrm>
            <a:off x="6513584" y="2685557"/>
            <a:ext cx="1464021" cy="3506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(update: 175)</a:t>
            </a:r>
          </a:p>
        </p:txBody>
      </p:sp>
      <p:sp>
        <p:nvSpPr>
          <p:cNvPr id="486" name="Number of lines of code per component - 203 comps in total"/>
          <p:cNvSpPr txBox="1"/>
          <p:nvPr/>
        </p:nvSpPr>
        <p:spPr>
          <a:xfrm>
            <a:off x="657868" y="2259467"/>
            <a:ext cx="6790579" cy="3581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501798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Number of lines of code per component - 203 comps in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roup"/>
          <p:cNvGrpSpPr/>
          <p:nvPr/>
        </p:nvGrpSpPr>
        <p:grpSpPr>
          <a:xfrm>
            <a:off x="564392" y="617498"/>
            <a:ext cx="8378710" cy="6891734"/>
            <a:chOff x="0" y="0"/>
            <a:chExt cx="8378708" cy="6891732"/>
          </a:xfrm>
        </p:grpSpPr>
        <p:pic>
          <p:nvPicPr>
            <p:cNvPr id="488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25157" y="3909223"/>
              <a:ext cx="4846440" cy="160840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89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93920"/>
              <a:ext cx="3134485" cy="2363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0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7172" y="3795242"/>
              <a:ext cx="3451858" cy="265956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1" name="droppedImage.png" descr="dropped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92932" y="0"/>
              <a:ext cx="3585777" cy="2760879"/>
            </a:xfrm>
            <a:prstGeom prst="rect">
              <a:avLst/>
            </a:prstGeom>
            <a:ln w="3175" cap="flat">
              <a:noFill/>
              <a:round/>
            </a:ln>
            <a:effectLst/>
          </p:spPr>
        </p:pic>
        <p:pic>
          <p:nvPicPr>
            <p:cNvPr id="492" name="droppedImage.png" descr="dropped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85596" y="1491982"/>
              <a:ext cx="3280128" cy="2520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3" name="droppedImage.png" descr="dropped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787102" y="2502010"/>
              <a:ext cx="2311287" cy="177607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94" name="image.png" descr="image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501145" y="5068588"/>
              <a:ext cx="2868529" cy="1684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droppedImage.png" descr="dropped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983403" y="5042703"/>
              <a:ext cx="2311287" cy="184903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45000"/>
                </a:srgbClr>
              </a:outerShdw>
            </a:effectLst>
          </p:spPr>
        </p:pic>
      </p:grpSp>
      <p:sp>
        <p:nvSpPr>
          <p:cNvPr id="497" name="Example suite: 169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suite: 169 instruments</a:t>
            </a:r>
          </a:p>
        </p:txBody>
      </p:sp>
      <p:sp>
        <p:nvSpPr>
          <p:cNvPr id="49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Including user contri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Including user contribs</a:t>
            </a:r>
          </a:p>
        </p:txBody>
      </p:sp>
      <p:sp>
        <p:nvSpPr>
          <p:cNvPr id="502" name="Well-developed communit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Well-developed community support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30-40% of existing and new additions are from users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No direct refereeing of the code, but these requirements: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At least one test-instrument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Meaningful documentation headers (in-code docs)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Contributions go in dedicated contrib/ section of library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</a:p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Natural life-cycle of contrib’s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Bug-fixes are applied both by contributor and developers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If contributor becomes unavailable either: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Many users of comp: Promote to official components, e.g. in optics/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Few/no users of comp: Move to obsolete/ until next major release</a:t>
            </a:r>
          </a:p>
        </p:txBody>
      </p:sp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Including user contri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Including user contribs</a:t>
            </a:r>
          </a:p>
        </p:txBody>
      </p:sp>
      <p:sp>
        <p:nvSpPr>
          <p:cNvPr id="506" name="Well-developed community sup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Well-developed community support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30-40% of existing and new additions are from users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No direct refereeing of the code, but these requirements: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At least one test-instrument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Meaningful documentation headers (in-code docs)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Contributions go in dedicated contrib/ section of library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</a:p>
          <a:p>
            <a:pPr marL="155121" indent="-155121">
              <a:spcBef>
                <a:spcPts val="500"/>
              </a:spcBef>
              <a:buSzPct val="100000"/>
              <a:defRPr sz="2400"/>
            </a:pPr>
            <a:r>
              <a:t>Natural life-cycle of contrib’s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Bug-fixes are applied both by contributor and developers</a:t>
            </a:r>
          </a:p>
          <a:p>
            <a:pPr lvl="1" marL="336096" indent="-155121">
              <a:spcBef>
                <a:spcPts val="500"/>
              </a:spcBef>
              <a:buSzPct val="100000"/>
              <a:defRPr sz="2400"/>
            </a:pPr>
            <a:r>
              <a:t>If contributor becomes unavailable either: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Many users of comp: Promote to official components, e.g. in optics/</a:t>
            </a:r>
          </a:p>
          <a:p>
            <a:pPr lvl="3" marL="689882" indent="-146957">
              <a:spcBef>
                <a:spcPts val="500"/>
              </a:spcBef>
              <a:buSzPct val="100000"/>
              <a:defRPr sz="2400"/>
            </a:pPr>
            <a:r>
              <a:t>Few/no users of comp: Move to obsolete/ until next major release</a:t>
            </a: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8" name="Rectangle"/>
          <p:cNvSpPr/>
          <p:nvPr/>
        </p:nvSpPr>
        <p:spPr>
          <a:xfrm>
            <a:off x="4400550" y="3238500"/>
            <a:ext cx="5390009" cy="36325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9" name="Status on ORNL-content:…"/>
          <p:cNvSpPr txBox="1"/>
          <p:nvPr/>
        </p:nvSpPr>
        <p:spPr>
          <a:xfrm>
            <a:off x="4454178" y="3210299"/>
            <a:ext cx="5206552" cy="37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Status on ORNL-content:</a:t>
            </a:r>
          </a:p>
          <a:p>
            <a:pPr/>
          </a:p>
          <a:p>
            <a:pPr/>
            <a:r>
              <a:t>We only have a few SNS instrument models </a:t>
            </a:r>
          </a:p>
          <a:p>
            <a:pPr/>
            <a:r>
              <a:t>and components </a:t>
            </a:r>
            <a:r>
              <a:rPr sz="1400"/>
              <a:t>(thanks Garrett, Ken and Franz :-) )</a:t>
            </a:r>
          </a:p>
          <a:p>
            <a:pPr/>
          </a:p>
          <a:p>
            <a:pPr/>
            <a:r>
              <a:t>Currently none from HFIR</a:t>
            </a:r>
          </a:p>
          <a:p>
            <a:pPr/>
          </a:p>
          <a:p>
            <a:pPr/>
            <a:r>
              <a:t>We know really nice things are out there…</a:t>
            </a:r>
          </a:p>
          <a:p>
            <a:pPr/>
          </a:p>
          <a:p>
            <a:pPr/>
            <a:r>
              <a:t>Any new contributions will be most welcome!!!!</a:t>
            </a:r>
            <a:br/>
            <a:br/>
            <a:r>
              <a:rPr sz="4300"/>
              <a:t>👍💪😊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eedback and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Feedback and help</a:t>
            </a:r>
          </a:p>
        </p:txBody>
      </p:sp>
      <p:sp>
        <p:nvSpPr>
          <p:cNvPr id="512" name="Please:…"/>
          <p:cNvSpPr txBox="1"/>
          <p:nvPr>
            <p:ph type="body" idx="1"/>
          </p:nvPr>
        </p:nvSpPr>
        <p:spPr>
          <a:xfrm>
            <a:off x="163079" y="1313781"/>
            <a:ext cx="8961121" cy="557784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171450" indent="-171450" defTabSz="685800">
              <a:spcBef>
                <a:spcPts val="700"/>
              </a:spcBef>
              <a:defRPr sz="2400"/>
            </a:pPr>
            <a:r>
              <a:t>Please: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t>- Enroll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mcstas-users@mcstas.org</a:t>
            </a:r>
            <a:r>
              <a:t>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http://mcstas.org/list/</a:t>
            </a:r>
            <a:r>
              <a:t>)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t>- Post your question there or to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mcstas-support@mcstas.org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t>- Things that look like genuine bugs are very welcome at our GitHub issue page: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https://github.com/McStasMcXtrace/McCode/issues</a:t>
            </a:r>
            <a:r>
              <a:t> 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t>- There is no such thing as a stupid question! And 99.99% of the other McStas users are nice and knowledgable people!</a:t>
            </a:r>
          </a:p>
          <a:p>
            <a:pPr marL="171450" indent="-171450" defTabSz="685800">
              <a:spcBef>
                <a:spcPts val="700"/>
              </a:spcBef>
              <a:defRPr sz="2400"/>
            </a:pPr>
          </a:p>
          <a:p>
            <a:pPr marL="171450" indent="-171450" defTabSz="685800">
              <a:spcBef>
                <a:spcPts val="700"/>
              </a:spcBef>
              <a:defRPr sz="2400"/>
            </a:pPr>
            <a:r>
              <a:t>- Like us on Facebook?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https://www.facebook.com/McStas/</a:t>
            </a:r>
            <a:r>
              <a:t> </a:t>
            </a: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👍"/>
          <p:cNvSpPr txBox="1"/>
          <p:nvPr/>
        </p:nvSpPr>
        <p:spPr>
          <a:xfrm>
            <a:off x="8247373" y="1146350"/>
            <a:ext cx="7137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 sz="4300"/>
              <a:t>👍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l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Forming groups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Forming groups ?</a:t>
            </a:r>
          </a:p>
        </p:txBody>
      </p:sp>
      <p:sp>
        <p:nvSpPr>
          <p:cNvPr id="517" name="Suggestion for Thursday-Friday exercises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17714" indent="-217714">
              <a:defRPr b="1" sz="2800"/>
            </a:pPr>
            <a:r>
              <a:t>Suggestion for Thursday-Friday exercises:</a:t>
            </a:r>
          </a:p>
          <a:p>
            <a:pPr lvl="1" marL="674914" indent="-217714">
              <a:buSzPct val="45000"/>
              <a:buChar char="l"/>
              <a:defRPr sz="2800"/>
            </a:pPr>
            <a:r>
              <a:t>Often sitting with a colleague is helpful</a:t>
            </a:r>
          </a:p>
          <a:p>
            <a:pPr lvl="1" marL="674914" indent="-217714">
              <a:buSzPct val="45000"/>
              <a:buChar char="l"/>
              <a:defRPr sz="2800"/>
            </a:pPr>
            <a:r>
              <a:t>Form teams of two people for the exercises</a:t>
            </a:r>
          </a:p>
          <a:p>
            <a:pPr lvl="1" marL="674914" indent="-217714">
              <a:buSzPct val="45000"/>
              <a:buChar char="l"/>
              <a:defRPr sz="2800"/>
            </a:pPr>
            <a:r>
              <a:t>Try to gather complementary knowledge by teaming up with someone from a different work area</a:t>
            </a:r>
          </a:p>
          <a:p>
            <a:pPr lvl="1" marL="674914" indent="-217714">
              <a:buSzPct val="45000"/>
              <a:buChar char="l"/>
              <a:defRPr sz="2800"/>
            </a:pPr>
            <a:r>
              <a:t>Take turns at the keyboard(s)</a:t>
            </a:r>
          </a:p>
          <a:p>
            <a:pPr marL="217714" indent="-217714">
              <a:defRPr sz="2800"/>
            </a:pPr>
          </a:p>
        </p:txBody>
      </p:sp>
      <p:sp>
        <p:nvSpPr>
          <p:cNvPr id="5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963" y="4154792"/>
            <a:ext cx="3299997" cy="2416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visiting our ai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Revisiting our aims</a:t>
            </a:r>
          </a:p>
        </p:txBody>
      </p:sp>
      <p:sp>
        <p:nvSpPr>
          <p:cNvPr id="522" name="Diverse McStas experience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185165" indent="-185165" defTabSz="740663">
              <a:spcBef>
                <a:spcPts val="800"/>
              </a:spcBef>
              <a:defRPr sz="2511"/>
            </a:pPr>
            <a:r>
              <a:t>Diverse McStas experience</a:t>
            </a:r>
          </a:p>
          <a:p>
            <a:pPr lvl="1" marL="555498" indent="-185165" defTabSz="740663">
              <a:spcBef>
                <a:spcPts val="800"/>
              </a:spcBef>
              <a:buSzPct val="45000"/>
              <a:buChar char="l"/>
              <a:defRPr sz="2511"/>
            </a:pPr>
            <a:r>
              <a:t>From absolute beginners to really experienced users</a:t>
            </a:r>
          </a:p>
          <a:p>
            <a:pPr marL="185165" indent="-185165" defTabSz="740663">
              <a:spcBef>
                <a:spcPts val="800"/>
              </a:spcBef>
              <a:defRPr sz="2592"/>
            </a:pPr>
            <a:r>
              <a:t>McStas can be used for simple as well as complicated things</a:t>
            </a:r>
          </a:p>
          <a:p>
            <a:pPr marL="185165" indent="-185165" defTabSz="740663">
              <a:spcBef>
                <a:spcPts val="800"/>
              </a:spcBef>
              <a:defRPr sz="2592"/>
            </a:pPr>
            <a:r>
              <a:t>We’ve often spent 5 days doing this sort of course</a:t>
            </a:r>
          </a:p>
          <a:p>
            <a:pPr marL="185165" indent="-185165" defTabSz="740663">
              <a:spcBef>
                <a:spcPts val="800"/>
              </a:spcBef>
              <a:defRPr sz="2592"/>
            </a:pPr>
          </a:p>
          <a:p>
            <a:pPr marL="185165" indent="-185165" defTabSz="740663">
              <a:spcBef>
                <a:spcPts val="800"/>
              </a:spcBef>
              <a:defRPr sz="2592"/>
            </a:pPr>
          </a:p>
          <a:p>
            <a:pPr marL="185165" indent="-185165" defTabSz="740663">
              <a:spcBef>
                <a:spcPts val="800"/>
              </a:spcBef>
              <a:defRPr sz="2592"/>
            </a:pPr>
          </a:p>
          <a:p>
            <a:pPr marL="185165" indent="-185165" defTabSz="740663">
              <a:spcBef>
                <a:spcPts val="800"/>
              </a:spcBef>
              <a:defRPr sz="2592"/>
            </a:pPr>
            <a:r>
              <a:t>We should expect program delays :-)</a:t>
            </a:r>
          </a:p>
          <a:p>
            <a:pPr marL="185165" indent="-185165" defTabSz="740663">
              <a:spcBef>
                <a:spcPts val="800"/>
              </a:spcBef>
              <a:defRPr sz="2592"/>
            </a:pPr>
            <a:r>
              <a:t>“Agile” exercise program, with flow, freedom</a:t>
            </a:r>
          </a:p>
          <a:p>
            <a:pPr marL="185165" indent="-185165" defTabSz="740663">
              <a:spcBef>
                <a:spcPts val="800"/>
              </a:spcBef>
              <a:defRPr sz="2592"/>
            </a:pPr>
            <a:r>
              <a:t>Little focus on physics-theory</a:t>
            </a:r>
          </a:p>
          <a:p>
            <a:pPr marL="185165" indent="-185165" defTabSz="740663">
              <a:spcBef>
                <a:spcPts val="800"/>
              </a:spcBef>
              <a:defRPr b="1" sz="2592"/>
            </a:pPr>
            <a:r>
              <a:t>We are prepping you for further, independent work, getting to know us and each other</a:t>
            </a: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Arrow"/>
          <p:cNvSpPr/>
          <p:nvPr/>
        </p:nvSpPr>
        <p:spPr>
          <a:xfrm rot="5425358">
            <a:off x="611536" y="3608066"/>
            <a:ext cx="745235" cy="1024909"/>
          </a:xfrm>
          <a:prstGeom prst="rightArrow">
            <a:avLst>
              <a:gd name="adj1" fmla="val 36721"/>
              <a:gd name="adj2" fmla="val 4497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525" name="AR-161019931.jpg" descr="AR-1610199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4" y="3409038"/>
            <a:ext cx="3013907" cy="196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556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1" name="Group"/>
          <p:cNvGrpSpPr/>
          <p:nvPr/>
        </p:nvGrpSpPr>
        <p:grpSpPr>
          <a:xfrm>
            <a:off x="7052611" y="1217600"/>
            <a:ext cx="1084561" cy="1132213"/>
            <a:chOff x="0" y="0"/>
            <a:chExt cx="1084559" cy="1132211"/>
          </a:xfrm>
        </p:grpSpPr>
        <p:grpSp>
          <p:nvGrpSpPr>
            <p:cNvPr id="169" name="Group"/>
            <p:cNvGrpSpPr/>
            <p:nvPr/>
          </p:nvGrpSpPr>
          <p:grpSpPr>
            <a:xfrm>
              <a:off x="0" y="0"/>
              <a:ext cx="1084560" cy="935000"/>
              <a:chOff x="0" y="0"/>
              <a:chExt cx="1084559" cy="934999"/>
            </a:xfrm>
          </p:grpSpPr>
          <p:pic>
            <p:nvPicPr>
              <p:cNvPr id="164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27183" y="686784"/>
                <a:ext cx="245503" cy="234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5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84560" cy="6372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6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03990" y="748936"/>
                <a:ext cx="305584" cy="1118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76200" dist="635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7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95780" y="674353"/>
                <a:ext cx="191836" cy="2606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674353"/>
                <a:ext cx="179286" cy="2603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0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1163" y="907629"/>
              <a:ext cx="417373" cy="22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71000"/>
            </a:pPr>
          </a:p>
        </p:txBody>
      </p:sp>
      <p:pic>
        <p:nvPicPr>
          <p:cNvPr id="5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534" y="1298894"/>
            <a:ext cx="2993621" cy="198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2808" y="1298894"/>
            <a:ext cx="2993622" cy="198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6550" y="-1"/>
            <a:ext cx="6477000" cy="755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3" name="!!! DEMO TIME !!!"/>
          <p:cNvSpPr txBox="1"/>
          <p:nvPr/>
        </p:nvSpPr>
        <p:spPr>
          <a:xfrm>
            <a:off x="2095652" y="6076282"/>
            <a:ext cx="5950358" cy="893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600">
                <a:solidFill>
                  <a:srgbClr val="02FF0E"/>
                </a:solidFill>
              </a:defRPr>
            </a:lvl1pPr>
          </a:lstStyle>
          <a:p>
            <a:pPr/>
            <a:r>
              <a:t>!!! DEMO TIME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74" name="Workshop aims and goals…"/>
          <p:cNvSpPr txBox="1"/>
          <p:nvPr>
            <p:ph type="body" idx="1"/>
          </p:nvPr>
        </p:nvSpPr>
        <p:spPr>
          <a:xfrm>
            <a:off x="163079" y="1402208"/>
            <a:ext cx="8961121" cy="5409438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08026" indent="-208026" defTabSz="832104">
              <a:spcBef>
                <a:spcPts val="900"/>
              </a:spcBef>
              <a:defRPr sz="2912"/>
            </a:pPr>
            <a:r>
              <a:t>Workshop aims and goals</a:t>
            </a:r>
          </a:p>
          <a:p>
            <a:pPr marL="208026" indent="-208026" defTabSz="832104">
              <a:spcBef>
                <a:spcPts val="900"/>
              </a:spcBef>
              <a:defRPr sz="2912"/>
            </a:pPr>
          </a:p>
          <a:p>
            <a:pPr marL="208026" indent="-208026" defTabSz="832104">
              <a:spcBef>
                <a:spcPts val="900"/>
              </a:spcBef>
              <a:defRPr sz="2912"/>
            </a:pPr>
            <a:r>
              <a:t>A (very) brief introduction to Monte Carlo &amp; raytracing </a:t>
            </a:r>
          </a:p>
          <a:p>
            <a:pPr marL="208026" indent="-208026" defTabSz="832104">
              <a:spcBef>
                <a:spcPts val="900"/>
              </a:spcBef>
              <a:defRPr sz="2912"/>
            </a:pPr>
          </a:p>
          <a:p>
            <a:pPr marL="208026" indent="-208026" defTabSz="832104">
              <a:spcBef>
                <a:spcPts val="900"/>
              </a:spcBef>
              <a:defRPr sz="2912"/>
            </a:pPr>
            <a:r>
              <a:t>Components of neutron instruments</a:t>
            </a:r>
          </a:p>
          <a:p>
            <a:pPr marL="208026" indent="-208026" defTabSz="832104">
              <a:spcBef>
                <a:spcPts val="900"/>
              </a:spcBef>
              <a:defRPr sz="2912"/>
            </a:pPr>
          </a:p>
          <a:p>
            <a:pPr marL="208026" indent="-208026" defTabSz="832104">
              <a:spcBef>
                <a:spcPts val="900"/>
              </a:spcBef>
              <a:defRPr sz="2912"/>
            </a:pPr>
            <a:r>
              <a:t>How McStas works under the hood</a:t>
            </a:r>
          </a:p>
          <a:p>
            <a:pPr marL="208026" indent="-208026" defTabSz="832104">
              <a:spcBef>
                <a:spcPts val="900"/>
              </a:spcBef>
              <a:defRPr sz="2912"/>
            </a:pPr>
          </a:p>
          <a:p>
            <a:pPr marL="208026" indent="-208026" defTabSz="832104">
              <a:spcBef>
                <a:spcPts val="900"/>
              </a:spcBef>
              <a:defRPr sz="2912"/>
            </a:pPr>
            <a:r>
              <a:t>Components and instruments</a:t>
            </a:r>
          </a:p>
          <a:p>
            <a:pPr marL="208026" indent="-208026" defTabSz="832104">
              <a:spcBef>
                <a:spcPts val="900"/>
              </a:spcBef>
              <a:defRPr sz="2912"/>
            </a:pPr>
          </a:p>
          <a:p>
            <a:pPr marL="208026" indent="-208026" defTabSz="832104">
              <a:spcBef>
                <a:spcPts val="900"/>
              </a:spcBef>
              <a:defRPr sz="2912"/>
            </a:pPr>
            <a:r>
              <a:t>A demo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etting ai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aims</a:t>
            </a:r>
          </a:p>
        </p:txBody>
      </p:sp>
      <p:sp>
        <p:nvSpPr>
          <p:cNvPr id="178" name="Diverse McStas experience - Expectation: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3100"/>
            </a:pPr>
            <a:r>
              <a:t>Diverse McStas experience - Expectation:</a:t>
            </a:r>
          </a:p>
          <a:p>
            <a:pPr lvl="1" marL="685800" indent="-228600">
              <a:buSzPct val="45000"/>
              <a:buChar char="l"/>
              <a:defRPr sz="3100"/>
            </a:pPr>
            <a:r>
              <a:t>From absolute beginners to really experienced users</a:t>
            </a:r>
          </a:p>
          <a:p>
            <a:pPr lvl="1" marL="685800" indent="-228600">
              <a:buSzPct val="45000"/>
              <a:buChar char="l"/>
              <a:defRPr sz="3100"/>
            </a:pPr>
          </a:p>
          <a:p>
            <a:pPr>
              <a:defRPr sz="3100"/>
            </a:pPr>
            <a:r>
              <a:t>Raise your hands:</a:t>
            </a:r>
          </a:p>
          <a:p>
            <a:pPr lvl="1" marL="685800" indent="-228600">
              <a:buSzPct val="45000"/>
              <a:buChar char="l"/>
              <a:defRPr sz="3100"/>
            </a:pPr>
            <a:r>
              <a:t>How many never ran McStas before?</a:t>
            </a:r>
          </a:p>
          <a:p>
            <a:pPr lvl="1" marL="685800" indent="-228600">
              <a:buSzPct val="45000"/>
              <a:buChar char="l"/>
              <a:defRPr sz="3100"/>
            </a:pPr>
            <a:r>
              <a:t>How many tried a little and stopped?</a:t>
            </a:r>
          </a:p>
          <a:p>
            <a:pPr lvl="1" marL="685800" indent="-228600">
              <a:buSzPct val="45000"/>
              <a:buChar char="l"/>
              <a:defRPr sz="3100"/>
            </a:pPr>
            <a:r>
              <a:t>How many used their own results to confirm an idea, for a built instrument or a scientific paper?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027" y="2591891"/>
            <a:ext cx="2514210" cy="2372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etting ai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aims</a:t>
            </a:r>
          </a:p>
        </p:txBody>
      </p:sp>
      <p:sp>
        <p:nvSpPr>
          <p:cNvPr id="183" name="McStas can be used for simple as well as complicated things…"/>
          <p:cNvSpPr txBox="1"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3104"/>
            </a:pPr>
            <a:r>
              <a:t>McStas can be used for simple as well as complicated things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  <a:r>
              <a:t>We’ve often spent 5 days doing this sort of course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</a:p>
          <a:p>
            <a:pPr marL="221742" indent="-221742" defTabSz="886968">
              <a:spcBef>
                <a:spcPts val="900"/>
              </a:spcBef>
              <a:defRPr sz="3104"/>
            </a:pPr>
            <a:r>
              <a:t>We should expect program delays :-)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  <a:r>
              <a:t>“Agile” exercise program, with flow, freedom</a:t>
            </a:r>
          </a:p>
          <a:p>
            <a:pPr marL="221742" indent="-221742" defTabSz="886968">
              <a:spcBef>
                <a:spcPts val="900"/>
              </a:spcBef>
              <a:defRPr sz="3104"/>
            </a:pPr>
            <a:r>
              <a:t>Little focus on physics-theory</a:t>
            </a:r>
          </a:p>
          <a:p>
            <a:pPr marL="221742" indent="-221742" defTabSz="886968">
              <a:spcBef>
                <a:spcPts val="900"/>
              </a:spcBef>
              <a:defRPr b="1" sz="3104"/>
            </a:pPr>
            <a:r>
              <a:t>We are prepping you for further, independent work, getting to know us and each other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Arrow"/>
          <p:cNvSpPr/>
          <p:nvPr/>
        </p:nvSpPr>
        <p:spPr>
          <a:xfrm rot="5425358">
            <a:off x="662336" y="3138166"/>
            <a:ext cx="745235" cy="1024909"/>
          </a:xfrm>
          <a:prstGeom prst="rightArrow">
            <a:avLst>
              <a:gd name="adj1" fmla="val 36721"/>
              <a:gd name="adj2" fmla="val 4497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86" name="AR-161019931.jpg" descr="AR-16101993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124" y="2964538"/>
            <a:ext cx="3013907" cy="196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methods 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547437" y="761764"/>
            <a:ext cx="8192405" cy="1914635"/>
            <a:chOff x="496964" y="605000"/>
            <a:chExt cx="8192404" cy="1914633"/>
          </a:xfrm>
        </p:grpSpPr>
        <p:pic>
          <p:nvPicPr>
            <p:cNvPr id="189" name="Image18.png" descr="Image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528584" y="1161480"/>
              <a:ext cx="1160786" cy="1285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 txBox="1"/>
            <p:nvPr/>
          </p:nvSpPr>
          <p:spPr>
            <a:xfrm>
              <a:off x="1845011" y="605000"/>
              <a:ext cx="6158445" cy="462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r" defTabSz="457200"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1" name="Dimensionality of phase space must be large (d &gt; 5)…"/>
            <p:cNvSpPr txBox="1"/>
            <p:nvPr/>
          </p:nvSpPr>
          <p:spPr>
            <a:xfrm>
              <a:off x="496964" y="1649346"/>
              <a:ext cx="7235535" cy="870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spcBef>
                  <a:spcPts val="1500"/>
                </a:spcBef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Dimensionality of phase space must be large (</a:t>
              </a: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 &gt; 5)</a:t>
              </a:r>
            </a:p>
            <a:p>
              <a:pPr defTabSz="457200">
                <a:defRPr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200">
                  <a:latin typeface="Times New Roman"/>
                  <a:ea typeface="Times New Roman"/>
                  <a:cs typeface="Times New Roman"/>
                  <a:sym typeface="Times New Roman"/>
                </a:rPr>
                <a:t>Overall complexity is beyond reasonable analytical methods </a:t>
              </a:r>
            </a:p>
          </p:txBody>
        </p:sp>
      </p:grpSp>
      <p:pic>
        <p:nvPicPr>
          <p:cNvPr id="193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3061" y="1362807"/>
            <a:ext cx="1125613" cy="12606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Group"/>
          <p:cNvGrpSpPr/>
          <p:nvPr/>
        </p:nvGrpSpPr>
        <p:grpSpPr>
          <a:xfrm>
            <a:off x="5070330" y="6230481"/>
            <a:ext cx="1260791" cy="1260791"/>
            <a:chOff x="0" y="0"/>
            <a:chExt cx="1260790" cy="1260790"/>
          </a:xfrm>
        </p:grpSpPr>
        <p:pic>
          <p:nvPicPr>
            <p:cNvPr id="194" name="Image21.png" descr="Image2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0791" cy="126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π"/>
            <p:cNvSpPr txBox="1"/>
            <p:nvPr/>
          </p:nvSpPr>
          <p:spPr>
            <a:xfrm>
              <a:off x="546680" y="435061"/>
              <a:ext cx="426066" cy="336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r" defTabSz="457200">
                <a:defRPr i="0" sz="24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i="1" sz="32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i="0" sz="2400">
                  <a:latin typeface="Symbol"/>
                  <a:ea typeface="Symbol"/>
                  <a:cs typeface="Symbol"/>
                  <a:sym typeface="Symbol"/>
                </a:rPr>
                <a:t>p </a:t>
              </a:r>
            </a:p>
          </p:txBody>
        </p:sp>
      </p:grpSp>
      <p:sp>
        <p:nvSpPr>
          <p:cNvPr id="197" name="Number of points for which…"/>
          <p:cNvSpPr txBox="1"/>
          <p:nvPr/>
        </p:nvSpPr>
        <p:spPr>
          <a:xfrm>
            <a:off x="6380986" y="6347109"/>
            <a:ext cx="2097198" cy="9765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r" defTabSz="457200">
              <a:spcBef>
                <a:spcPts val="3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Number of points for which </a:t>
            </a:r>
          </a:p>
          <a:p>
            <a:pPr indent="127000" algn="r" defTabSz="457200">
              <a:spcBef>
                <a:spcPts val="3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{ x</a:t>
            </a:r>
            <a:r>
              <a:rPr baseline="31999" sz="1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+y</a:t>
            </a:r>
            <a:r>
              <a:rPr baseline="31999" sz="14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sz="1400">
                <a:latin typeface="Symbol"/>
                <a:ea typeface="Symbol"/>
                <a:cs typeface="Symbol"/>
                <a:sym typeface="Symbol"/>
              </a:rPr>
              <a:t>£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1, (x,y) </a:t>
            </a:r>
            <a:r>
              <a:rPr i="0" sz="1400">
                <a:latin typeface="Symbol"/>
                <a:ea typeface="Symbol"/>
                <a:cs typeface="Symbol"/>
                <a:sym typeface="Symbol"/>
              </a:rPr>
              <a:t>Î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 [0,1] }</a:t>
            </a:r>
          </a:p>
          <a:p>
            <a:pPr indent="127000" algn="r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Ratio circle/square </a:t>
            </a:r>
            <a:r>
              <a:rPr sz="1400"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i="0" sz="1800">
                <a:latin typeface="Symbol"/>
                <a:ea typeface="Symbol"/>
                <a:cs typeface="Symbol"/>
                <a:sym typeface="Symbol"/>
              </a:rPr>
              <a:t>p/4 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Each event can be computed easily and independently MC is the 'lazy guy' method – think microscopic…"/>
          <p:cNvSpPr txBox="1"/>
          <p:nvPr/>
        </p:nvSpPr>
        <p:spPr>
          <a:xfrm>
            <a:off x="526799" y="2666182"/>
            <a:ext cx="6864706" cy="1898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lnSpc>
                <a:spcPts val="4300"/>
              </a:lnSpc>
              <a:spcBef>
                <a:spcPts val="2600"/>
              </a:spcBef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Each event can be computed easily and independently MC is the '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lazy guy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' method – think microscopic</a:t>
            </a:r>
          </a:p>
          <a:p>
            <a:pPr algn="r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</a:t>
            </a:r>
          </a:p>
        </p:txBody>
      </p:sp>
      <p:sp>
        <p:nvSpPr>
          <p:cNvPr id="200" name="Estimate π from a circle/square (“Buffon needle”)…"/>
          <p:cNvSpPr txBox="1"/>
          <p:nvPr/>
        </p:nvSpPr>
        <p:spPr>
          <a:xfrm>
            <a:off x="707767" y="4563389"/>
            <a:ext cx="6333590" cy="230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Estimate </a:t>
            </a:r>
            <a:r>
              <a:rPr i="0" sz="2400">
                <a:latin typeface="Symbol"/>
                <a:ea typeface="Symbol"/>
                <a:cs typeface="Symbol"/>
                <a:sym typeface="Symbol"/>
              </a:rPr>
              <a:t>p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from a circle/square (“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Buffon needle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”)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Area under/inside a curve/volume (integration)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Molecular Dynamics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spin-system phase transitions (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Ising</a:t>
            </a: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 model)</a:t>
            </a:r>
          </a:p>
          <a:p>
            <a:pPr marL="220578" indent="-220578" defTabSz="457200">
              <a:spcBef>
                <a:spcPts val="400"/>
              </a:spcBef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nuclear reactions</a:t>
            </a:r>
          </a:p>
          <a:p>
            <a:pPr marL="220578" indent="-220578" defTabSz="457200">
              <a:buSzPct val="100000"/>
              <a:buChar char="•"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00">
                <a:latin typeface="Times New Roman"/>
                <a:ea typeface="Times New Roman"/>
                <a:cs typeface="Times New Roman"/>
                <a:sym typeface="Times New Roman"/>
              </a:rPr>
              <a:t>ray-tracing (light, particles) </a:t>
            </a:r>
          </a:p>
        </p:txBody>
      </p:sp>
      <p:pic>
        <p:nvPicPr>
          <p:cNvPr id="201" name="Screen Shot 2018-09-24 at 11.50.00.png" descr="Screen Shot 2018-09-24 at 11.50.00.png"/>
          <p:cNvPicPr>
            <a:picLocks noChangeAspect="1"/>
          </p:cNvPicPr>
          <p:nvPr/>
        </p:nvPicPr>
        <p:blipFill>
          <a:blip r:embed="rId5">
            <a:extLst/>
          </a:blip>
          <a:srcRect l="69125" t="0" r="0" b="0"/>
          <a:stretch>
            <a:fillRect/>
          </a:stretch>
        </p:blipFill>
        <p:spPr>
          <a:xfrm>
            <a:off x="8492952" y="2776514"/>
            <a:ext cx="1483729" cy="1389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18-09-24 at 11.50.00.png" descr="Screen Shot 2018-09-24 at 11.50.00.png"/>
          <p:cNvPicPr>
            <a:picLocks noChangeAspect="1"/>
          </p:cNvPicPr>
          <p:nvPr/>
        </p:nvPicPr>
        <p:blipFill>
          <a:blip r:embed="rId5">
            <a:extLst/>
          </a:blip>
          <a:srcRect l="0" t="0" r="31411" b="0"/>
          <a:stretch>
            <a:fillRect/>
          </a:stretch>
        </p:blipFill>
        <p:spPr>
          <a:xfrm>
            <a:off x="6829652" y="4533462"/>
            <a:ext cx="3154355" cy="1330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roup"/>
          <p:cNvSpPr txBox="1"/>
          <p:nvPr/>
        </p:nvSpPr>
        <p:spPr>
          <a:xfrm>
            <a:off x="373589" y="1542761"/>
            <a:ext cx="10237240" cy="372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457200">
              <a:spcBef>
                <a:spcPts val="27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defTabSz="457200">
              <a:spcBef>
                <a:spcPts val="5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application using computers:</a:t>
            </a:r>
          </a:p>
          <a:p>
            <a:pPr defTabSz="457200">
              <a:spcBef>
                <a:spcPts val="4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solidFill>
                  <a:srgbClr val="008E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Metropolis, Ulam and Von Neumann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at Los Alamos, 1943</a:t>
            </a:r>
          </a:p>
          <a:p>
            <a:pPr indent="444500" defTabSz="457200">
              <a:spcBef>
                <a:spcPts val="26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solidFill>
                  <a:srgbClr val="FF4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Scattering and Absorption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Pu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, Origin of </a:t>
            </a: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MCNP</a:t>
            </a:r>
          </a:p>
          <a:p>
            <a:pPr defTabSz="457200">
              <a:spcBef>
                <a:spcPts val="500"/>
              </a:spcBef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br/>
            <a:r>
              <a:rPr sz="2300">
                <a:solidFill>
                  <a:srgbClr val="04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</a:p>
          <a:p>
            <a:pPr defTabSz="457200">
              <a:defRPr sz="31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100">
                <a:latin typeface="Times New Roman"/>
                <a:ea typeface="Times New Roman"/>
                <a:cs typeface="Times New Roman"/>
                <a:sym typeface="Times New Roman"/>
              </a:rPr>
              <a:t>Monte Carlo casino, a random generator (Ulam’s father played poker) </a:t>
            </a:r>
          </a:p>
        </p:txBody>
      </p:sp>
      <p:sp>
        <p:nvSpPr>
          <p:cNvPr id="205" name="Origin of Monte Carlo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 of Monte Carlo methods 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68399" y="7211439"/>
            <a:ext cx="229838" cy="34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Rectangle"/>
          <p:cNvSpPr txBox="1"/>
          <p:nvPr/>
        </p:nvSpPr>
        <p:spPr>
          <a:xfrm>
            <a:off x="57078" y="7225762"/>
            <a:ext cx="3615822" cy="2600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algn="r" defTabSz="457200">
              <a:defRPr sz="3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681" t="0" r="27387" b="0"/>
          <a:stretch>
            <a:fillRect/>
          </a:stretch>
        </p:blipFill>
        <p:spPr>
          <a:xfrm>
            <a:off x="6800946" y="4907340"/>
            <a:ext cx="2790956" cy="21349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Group"/>
          <p:cNvGrpSpPr/>
          <p:nvPr/>
        </p:nvGrpSpPr>
        <p:grpSpPr>
          <a:xfrm>
            <a:off x="2565400" y="3506968"/>
            <a:ext cx="2797405" cy="932962"/>
            <a:chOff x="0" y="0"/>
            <a:chExt cx="2797404" cy="932961"/>
          </a:xfrm>
        </p:grpSpPr>
        <p:pic>
          <p:nvPicPr>
            <p:cNvPr id="209" name="John_von_Neumann_ID_badge.png" descr="John_von_Neumann_ID_bad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7770"/>
              <a:ext cx="761147" cy="9018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0" name="Metropolis_Nicholas_Badge-1.gif" descr="Metropolis_Nicholas_Badge-1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23599" y="0"/>
              <a:ext cx="673806" cy="93296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211" name="240px-Stanislaw_Ulam_ID_badge-1.png" descr="240px-Stanislaw_Ulam_ID_badge-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95159" y="8885"/>
              <a:ext cx="864199" cy="90380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8582" y="4970041"/>
            <a:ext cx="3383330" cy="2009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fermi.jpg.png" descr="fermi.jp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3198" y="5596681"/>
            <a:ext cx="829806" cy="114039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US Army BRL       UPENN"/>
          <p:cNvSpPr txBox="1"/>
          <p:nvPr/>
        </p:nvSpPr>
        <p:spPr>
          <a:xfrm>
            <a:off x="3806380" y="6131279"/>
            <a:ext cx="275893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 Army BRL       UPENN</a:t>
            </a:r>
          </a:p>
        </p:txBody>
      </p:sp>
      <p:sp>
        <p:nvSpPr>
          <p:cNvPr id="216" name="Line"/>
          <p:cNvSpPr/>
          <p:nvPr/>
        </p:nvSpPr>
        <p:spPr>
          <a:xfrm>
            <a:off x="5377290" y="6636810"/>
            <a:ext cx="2298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7" name="Bradbury Science Museum, LANL"/>
          <p:cNvSpPr txBox="1"/>
          <p:nvPr/>
        </p:nvSpPr>
        <p:spPr>
          <a:xfrm>
            <a:off x="-13587" y="5243830"/>
            <a:ext cx="3244976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b="1" i="0" sz="154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Bradbury Science Museum, LANL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